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autoCompressPictures="0">
  <p:sldMasterIdLst>
    <p:sldMasterId id="2147484046" r:id="rId1"/>
  </p:sldMasterIdLst>
  <p:notesMasterIdLst>
    <p:notesMasterId r:id="rId45"/>
  </p:notesMasterIdLst>
  <p:sldIdLst>
    <p:sldId id="344" r:id="rId2"/>
    <p:sldId id="415" r:id="rId3"/>
    <p:sldId id="453" r:id="rId4"/>
    <p:sldId id="461" r:id="rId5"/>
    <p:sldId id="489" r:id="rId6"/>
    <p:sldId id="454" r:id="rId7"/>
    <p:sldId id="455" r:id="rId8"/>
    <p:sldId id="488" r:id="rId9"/>
    <p:sldId id="463" r:id="rId10"/>
    <p:sldId id="470" r:id="rId11"/>
    <p:sldId id="464" r:id="rId12"/>
    <p:sldId id="465" r:id="rId13"/>
    <p:sldId id="466" r:id="rId14"/>
    <p:sldId id="467" r:id="rId15"/>
    <p:sldId id="468" r:id="rId16"/>
    <p:sldId id="469" r:id="rId17"/>
    <p:sldId id="471" r:id="rId18"/>
    <p:sldId id="473" r:id="rId19"/>
    <p:sldId id="474" r:id="rId20"/>
    <p:sldId id="475" r:id="rId21"/>
    <p:sldId id="476" r:id="rId22"/>
    <p:sldId id="477" r:id="rId23"/>
    <p:sldId id="479" r:id="rId24"/>
    <p:sldId id="480" r:id="rId25"/>
    <p:sldId id="481" r:id="rId26"/>
    <p:sldId id="482" r:id="rId27"/>
    <p:sldId id="483" r:id="rId28"/>
    <p:sldId id="484" r:id="rId29"/>
    <p:sldId id="485" r:id="rId30"/>
    <p:sldId id="472" r:id="rId31"/>
    <p:sldId id="500" r:id="rId32"/>
    <p:sldId id="490" r:id="rId33"/>
    <p:sldId id="491" r:id="rId34"/>
    <p:sldId id="493" r:id="rId35"/>
    <p:sldId id="457" r:id="rId36"/>
    <p:sldId id="458" r:id="rId37"/>
    <p:sldId id="456" r:id="rId38"/>
    <p:sldId id="495" r:id="rId39"/>
    <p:sldId id="497" r:id="rId40"/>
    <p:sldId id="452" r:id="rId41"/>
    <p:sldId id="499" r:id="rId42"/>
    <p:sldId id="459" r:id="rId43"/>
    <p:sldId id="460" r:id="rId44"/>
  </p:sldIdLst>
  <p:sldSz cx="12192000" cy="6858000"/>
  <p:notesSz cx="6858000" cy="994568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مقطع افتراضي" id="{103167F4-1DD9-4EEA-A80B-5E3ADBBDE35E}">
          <p14:sldIdLst>
            <p14:sldId id="344"/>
            <p14:sldId id="415"/>
            <p14:sldId id="453"/>
            <p14:sldId id="461"/>
            <p14:sldId id="489"/>
            <p14:sldId id="454"/>
            <p14:sldId id="455"/>
            <p14:sldId id="488"/>
            <p14:sldId id="463"/>
            <p14:sldId id="470"/>
            <p14:sldId id="464"/>
            <p14:sldId id="465"/>
            <p14:sldId id="466"/>
            <p14:sldId id="467"/>
            <p14:sldId id="468"/>
            <p14:sldId id="469"/>
            <p14:sldId id="471"/>
            <p14:sldId id="473"/>
            <p14:sldId id="474"/>
            <p14:sldId id="475"/>
            <p14:sldId id="476"/>
            <p14:sldId id="477"/>
            <p14:sldId id="479"/>
            <p14:sldId id="480"/>
            <p14:sldId id="481"/>
            <p14:sldId id="482"/>
            <p14:sldId id="483"/>
            <p14:sldId id="484"/>
            <p14:sldId id="485"/>
            <p14:sldId id="472"/>
            <p14:sldId id="500"/>
            <p14:sldId id="490"/>
            <p14:sldId id="491"/>
            <p14:sldId id="493"/>
            <p14:sldId id="457"/>
            <p14:sldId id="458"/>
            <p14:sldId id="456"/>
            <p14:sldId id="495"/>
          </p14:sldIdLst>
        </p14:section>
        <p14:section name="مقطع بدون عنوان" id="{95C80424-CDDB-4B08-9F57-08EE4575492D}">
          <p14:sldIdLst>
            <p14:sldId id="497"/>
            <p14:sldId id="452"/>
            <p14:sldId id="499"/>
            <p14:sldId id="459"/>
            <p14:sldId id="460"/>
          </p14:sldIdLst>
        </p14:section>
      </p14:sectionLst>
    </p:ext>
    <p:ext uri="{EFAFB233-063F-42B5-8137-9DF3F51BA10A}">
      <p15:sldGuideLst xmlns:p15="http://schemas.microsoft.com/office/powerpoint/2012/main">
        <p15:guide id="1" orient="horz" pos="2160" userDrawn="1">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3399"/>
    <a:srgbClr val="0000CC"/>
    <a:srgbClr val="660033"/>
    <a:srgbClr val="996633"/>
    <a:srgbClr val="009242"/>
    <a:srgbClr val="FFCC99"/>
    <a:srgbClr val="993300"/>
    <a:srgbClr val="CCCC00"/>
    <a:srgbClr val="D60093"/>
    <a:srgbClr val="FDE9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نمط متوسط 2 - تمييز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37CE84F3-28C3-443E-9E96-99CF82512B78}" styleName="نمط داكن 1 - تمييز 2">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2"/>
          </a:solidFill>
        </a:fill>
      </a:tcStyle>
    </a:wholeTbl>
    <a:band1H>
      <a:tcStyle>
        <a:tcBdr/>
        <a:fill>
          <a:solidFill>
            <a:schemeClr val="accent2">
              <a:shade val="60000"/>
            </a:schemeClr>
          </a:solidFill>
        </a:fill>
      </a:tcStyle>
    </a:band1H>
    <a:band1V>
      <a:tcStyle>
        <a:tcBdr/>
        <a:fill>
          <a:solidFill>
            <a:schemeClr val="accent2">
              <a:shade val="60000"/>
            </a:schemeClr>
          </a:solidFill>
        </a:fill>
      </a:tcStyle>
    </a:band1V>
    <a:lastCol>
      <a:tcTxStyle b="on"/>
      <a:tcStyle>
        <a:tcBdr>
          <a:left>
            <a:ln w="25400" cmpd="sng">
              <a:solidFill>
                <a:schemeClr val="lt1"/>
              </a:solidFill>
            </a:ln>
          </a:left>
        </a:tcBdr>
        <a:fill>
          <a:solidFill>
            <a:schemeClr val="accent2">
              <a:shade val="60000"/>
            </a:schemeClr>
          </a:solidFill>
        </a:fill>
      </a:tcStyle>
    </a:lastCol>
    <a:firstCol>
      <a:tcTxStyle b="on"/>
      <a:tcStyle>
        <a:tcBdr>
          <a:right>
            <a:ln w="25400" cmpd="sng">
              <a:solidFill>
                <a:schemeClr val="lt1"/>
              </a:solidFill>
            </a:ln>
          </a:right>
        </a:tcBdr>
        <a:fill>
          <a:solidFill>
            <a:schemeClr val="accent2">
              <a:shade val="60000"/>
            </a:schemeClr>
          </a:solidFill>
        </a:fill>
      </a:tcStyle>
    </a:firstCol>
    <a:lastRow>
      <a:tcTxStyle b="on"/>
      <a:tcStyle>
        <a:tcBdr>
          <a:top>
            <a:ln w="25400" cmpd="sng">
              <a:solidFill>
                <a:schemeClr val="lt1"/>
              </a:solidFill>
            </a:ln>
          </a:top>
        </a:tcBdr>
        <a:fill>
          <a:solidFill>
            <a:schemeClr val="accent2">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7DF18680-E054-41AD-8BC1-D1AEF772440D}" styleName="نمط متوسط 2 - تمييز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ED083AE6-46FA-4A59-8FB0-9F97EB10719F}" styleName="نمط فاتح 3 - تمييز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69CF1AB2-1976-4502-BF36-3FF5EA218861}" styleName="نمط متوسط 4 - تمييز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5000" autoAdjust="0"/>
    <p:restoredTop sz="94660"/>
  </p:normalViewPr>
  <p:slideViewPr>
    <p:cSldViewPr snapToGrid="0">
      <p:cViewPr varScale="1">
        <p:scale>
          <a:sx n="74" d="100"/>
          <a:sy n="74" d="100"/>
        </p:scale>
        <p:origin x="336" y="72"/>
      </p:cViewPr>
      <p:guideLst>
        <p:guide orient="horz" pos="2160"/>
        <p:guide pos="3840"/>
      </p:guideLst>
    </p:cSldViewPr>
  </p:slideViewPr>
  <p:notesTextViewPr>
    <p:cViewPr>
      <p:scale>
        <a:sx n="3" d="2"/>
        <a:sy n="3" d="2"/>
      </p:scale>
      <p:origin x="0" y="0"/>
    </p:cViewPr>
  </p:notesTextViewPr>
  <p:sorterViewPr>
    <p:cViewPr varScale="1">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97284"/>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97284"/>
          </a:xfrm>
          <a:prstGeom prst="rect">
            <a:avLst/>
          </a:prstGeom>
        </p:spPr>
        <p:txBody>
          <a:bodyPr vert="horz" lIns="91440" tIns="45720" rIns="91440" bIns="45720" rtlCol="1"/>
          <a:lstStyle>
            <a:lvl1pPr algn="l">
              <a:defRPr sz="1200"/>
            </a:lvl1pPr>
          </a:lstStyle>
          <a:p>
            <a:fld id="{29E354DE-8173-4AFC-A77B-707E5D7E8A6A}" type="datetimeFigureOut">
              <a:rPr lang="ar-SA" smtClean="0"/>
              <a:pPr/>
              <a:t>23/01/40</a:t>
            </a:fld>
            <a:endParaRPr lang="ar-SA"/>
          </a:p>
        </p:txBody>
      </p:sp>
      <p:sp>
        <p:nvSpPr>
          <p:cNvPr id="4" name="عنصر نائب لصورة الشريحة 3"/>
          <p:cNvSpPr>
            <a:spLocks noGrp="1" noRot="1" noChangeAspect="1"/>
          </p:cNvSpPr>
          <p:nvPr>
            <p:ph type="sldImg" idx="2"/>
          </p:nvPr>
        </p:nvSpPr>
        <p:spPr>
          <a:xfrm>
            <a:off x="114300" y="746125"/>
            <a:ext cx="6629400" cy="3729038"/>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724202"/>
            <a:ext cx="5486400" cy="4475560"/>
          </a:xfrm>
          <a:prstGeom prst="rect">
            <a:avLst/>
          </a:prstGeom>
        </p:spPr>
        <p:txBody>
          <a:bodyPr vert="horz" lIns="91440" tIns="45720" rIns="91440" bIns="45720" rtlCol="1"/>
          <a:lstStyle/>
          <a:p>
            <a:pPr lvl="0"/>
            <a:r>
              <a:rPr lang="ar-SA"/>
              <a:t>انقر لتحرير أنماط النص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p>
        </p:txBody>
      </p:sp>
      <p:sp>
        <p:nvSpPr>
          <p:cNvPr id="6" name="عنصر نائب للتذييل 5"/>
          <p:cNvSpPr>
            <a:spLocks noGrp="1"/>
          </p:cNvSpPr>
          <p:nvPr>
            <p:ph type="ftr" sz="quarter" idx="4"/>
          </p:nvPr>
        </p:nvSpPr>
        <p:spPr>
          <a:xfrm>
            <a:off x="3886200" y="9446678"/>
            <a:ext cx="2971800" cy="497284"/>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9446678"/>
            <a:ext cx="2971800" cy="497284"/>
          </a:xfrm>
          <a:prstGeom prst="rect">
            <a:avLst/>
          </a:prstGeom>
        </p:spPr>
        <p:txBody>
          <a:bodyPr vert="horz" lIns="91440" tIns="45720" rIns="91440" bIns="45720" rtlCol="1" anchor="b"/>
          <a:lstStyle>
            <a:lvl1pPr algn="l">
              <a:defRPr sz="1200"/>
            </a:lvl1pPr>
          </a:lstStyle>
          <a:p>
            <a:fld id="{69EDEE32-F1A2-4712-A2FB-5B7037E0B816}" type="slidenum">
              <a:rPr lang="ar-SA" smtClean="0"/>
              <a:pPr/>
              <a:t>‹#›</a:t>
            </a:fld>
            <a:endParaRPr lang="ar-SA"/>
          </a:p>
        </p:txBody>
      </p:sp>
    </p:spTree>
    <p:extLst>
      <p:ext uri="{BB962C8B-B14F-4D97-AF65-F5344CB8AC3E}">
        <p14:creationId xmlns:p14="http://schemas.microsoft.com/office/powerpoint/2010/main" val="3989830387"/>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شريحة عنوان">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 y="6334316"/>
            <a:ext cx="12192000" cy="664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ar-SA"/>
              <a:t>انقر لتحرير نمط عنوان الشكل الرئيسي</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ar-SA"/>
              <a:t>انقر لتحرير نمط العنوان الفرعي للشكل الرئيسي</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smtClean="0"/>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44821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عنوان ونص عمودي">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112782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عنوان ونص عموديان">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2302"/>
            <a:ext cx="2628900" cy="5759898"/>
          </a:xfrm>
        </p:spPr>
        <p:txBody>
          <a:bodyPr vert="eaVert"/>
          <a:lstStyle/>
          <a:p>
            <a:r>
              <a:rPr lang="ar-SA"/>
              <a:t>انقر لتحرير نمط عنوان الشكل الرئيسي</a:t>
            </a:r>
            <a:endParaRPr lang="en-US" dirty="0"/>
          </a:p>
        </p:txBody>
      </p:sp>
      <p:sp>
        <p:nvSpPr>
          <p:cNvPr id="3" name="Vertical Text Placeholder 2"/>
          <p:cNvSpPr>
            <a:spLocks noGrp="1"/>
          </p:cNvSpPr>
          <p:nvPr>
            <p:ph type="body" orient="vert" idx="1"/>
          </p:nvPr>
        </p:nvSpPr>
        <p:spPr>
          <a:xfrm>
            <a:off x="838200" y="412302"/>
            <a:ext cx="7734300" cy="5759898"/>
          </a:xfrm>
        </p:spPr>
        <p:txBody>
          <a:bodyPr vert="eaVert" lIns="45720" tIns="0" rIns="45720" bIns="0"/>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10/3/2018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983607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عنوان ومحتوى">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Content Placeholder 2"/>
          <p:cNvSpPr>
            <a:spLocks noGrp="1"/>
          </p:cNvSpPr>
          <p:nvPr>
            <p:ph idx="1"/>
          </p:nvPr>
        </p:nvSpPr>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10"/>
          </p:nvPr>
        </p:nvSpPr>
        <p:spPr/>
        <p:txBody>
          <a:bodyPr/>
          <a:lstStyle/>
          <a:p>
            <a:fld id="{D85EBB64-F707-459D-8038-469C0899DEF6}" type="datetimeFigureOut">
              <a:rPr lang="ar-SA" smtClean="0"/>
              <a:pPr/>
              <a:t>23/01/40</a:t>
            </a:fld>
            <a:endParaRPr lang="ar-SA" dirty="0"/>
          </a:p>
        </p:txBody>
      </p:sp>
      <p:sp>
        <p:nvSpPr>
          <p:cNvPr id="5" name="Footer Placeholder 4"/>
          <p:cNvSpPr>
            <a:spLocks noGrp="1"/>
          </p:cNvSpPr>
          <p:nvPr>
            <p:ph type="ftr" sz="quarter" idx="11"/>
          </p:nvPr>
        </p:nvSpPr>
        <p:spPr/>
        <p:txBody>
          <a:bodyPr/>
          <a:lstStyle/>
          <a:p>
            <a:endParaRPr lang="ar-SA" dirty="0"/>
          </a:p>
        </p:txBody>
      </p:sp>
      <p:sp>
        <p:nvSpPr>
          <p:cNvPr id="6" name="Slide Number Placeholder 5"/>
          <p:cNvSpPr>
            <a:spLocks noGrp="1"/>
          </p:cNvSpPr>
          <p:nvPr>
            <p:ph type="sldNum" sz="quarter" idx="12"/>
          </p:nvPr>
        </p:nvSpPr>
        <p:spPr/>
        <p:txBody>
          <a:bodyPr/>
          <a:lstStyle/>
          <a:p>
            <a:fld id="{CF88B1D3-233A-4A7E-BCE6-9D00DE3915D3}" type="slidenum">
              <a:rPr lang="ar-SA" smtClean="0"/>
              <a:pPr/>
              <a:t>‹#›</a:t>
            </a:fld>
            <a:endParaRPr lang="ar-SA" dirty="0"/>
          </a:p>
        </p:txBody>
      </p:sp>
    </p:spTree>
    <p:extLst>
      <p:ext uri="{BB962C8B-B14F-4D97-AF65-F5344CB8AC3E}">
        <p14:creationId xmlns:p14="http://schemas.microsoft.com/office/powerpoint/2010/main" val="41849128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عنوان المقطع">
    <p:bg>
      <p:bgPr>
        <a:solidFill>
          <a:schemeClr val="bg1"/>
        </a:solidFill>
        <a:effectLst/>
      </p:bgPr>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ar-SA"/>
              <a:t>حرر أنماط نص الشكل الرئيسي</a:t>
            </a:r>
          </a:p>
        </p:txBody>
      </p:sp>
      <p:sp>
        <p:nvSpPr>
          <p:cNvPr id="4" name="Date Placeholder 3"/>
          <p:cNvSpPr>
            <a:spLocks noGrp="1"/>
          </p:cNvSpPr>
          <p:nvPr>
            <p:ph type="dt" sz="half" idx="10"/>
          </p:nvPr>
        </p:nvSpPr>
        <p:spPr/>
        <p:txBody>
          <a:bodyPr/>
          <a:lstStyle/>
          <a:p>
            <a:fld id="{B61BEF0D-F0BB-DE4B-95CE-6DB70DBA9567}" type="datetimeFigureOut">
              <a:rPr lang="en-US" smtClean="0"/>
              <a:pPr/>
              <a:t>10/3/2018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937074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محتويان">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ar-SA"/>
              <a:t>انقر لتحرير نمط عنوان الشكل الرئيسي</a:t>
            </a:r>
            <a:endParaRPr lang="en-US" dirty="0"/>
          </a:p>
        </p:txBody>
      </p:sp>
      <p:sp>
        <p:nvSpPr>
          <p:cNvPr id="3" name="Content Placeholder 2"/>
          <p:cNvSpPr>
            <a:spLocks noGrp="1"/>
          </p:cNvSpPr>
          <p:nvPr>
            <p:ph sz="half" idx="1"/>
          </p:nvPr>
        </p:nvSpPr>
        <p:spPr>
          <a:xfrm>
            <a:off x="1097280" y="1845734"/>
            <a:ext cx="4937760" cy="4023359"/>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10/3/2018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93284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مقارنة">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4" name="Content Placeholder 3"/>
          <p:cNvSpPr>
            <a:spLocks noGrp="1"/>
          </p:cNvSpPr>
          <p:nvPr>
            <p:ph sz="half" idx="2"/>
          </p:nvPr>
        </p:nvSpPr>
        <p:spPr>
          <a:xfrm>
            <a:off x="1097280" y="2582335"/>
            <a:ext cx="4937760" cy="3286760"/>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ar-SA"/>
              <a:t>حرر أنماط نص الشكل الرئيسي</a:t>
            </a:r>
          </a:p>
        </p:txBody>
      </p:sp>
      <p:sp>
        <p:nvSpPr>
          <p:cNvPr id="6" name="Content Placeholder 5"/>
          <p:cNvSpPr>
            <a:spLocks noGrp="1"/>
          </p:cNvSpPr>
          <p:nvPr>
            <p:ph sz="quarter" idx="4"/>
          </p:nvPr>
        </p:nvSpPr>
        <p:spPr>
          <a:xfrm>
            <a:off x="6217920" y="2582334"/>
            <a:ext cx="4937760" cy="3286760"/>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10/3/2018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5268900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عنوان فقط">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a:t>انقر لتحرير نمط عنوان الشكل الرئيسي</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10/3/2018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347659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فارغ">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B61BEF0D-F0BB-DE4B-95CE-6DB70DBA9567}" type="datetimeFigureOut">
              <a:rPr lang="en-US" smtClean="0"/>
              <a:pPr/>
              <a:t>10/3/2018</a:t>
            </a:fld>
            <a:endParaRPr lang="en-US" dirty="0"/>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3216961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محتوى مع تسمية توضيحية">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ar-SA"/>
              <a:t>انقر لتحرير نمط عنوان الشكل الرئيسي</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B61BEF0D-F0BB-DE4B-95CE-6DB70DBA9567}" type="datetimeFigureOut">
              <a:rPr lang="en-US" smtClean="0"/>
              <a:pPr/>
              <a:t>10/3/2018</a:t>
            </a:fld>
            <a:endParaRPr lang="en-US" dirty="0"/>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en-US" dirty="0"/>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156415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صورة مع تسمية توضيحية">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645" cy="822960"/>
          </a:xfrm>
        </p:spPr>
        <p:txBody>
          <a:bodyPr tIns="0" bIns="0" anchor="b">
            <a:noAutofit/>
          </a:bodyPr>
          <a:lstStyle>
            <a:lvl1pPr>
              <a:defRPr sz="3600" b="0">
                <a:solidFill>
                  <a:srgbClr val="FFFFFF"/>
                </a:solidFill>
              </a:defRPr>
            </a:lvl1pPr>
          </a:lstStyle>
          <a:p>
            <a:r>
              <a:rPr lang="ar-SA"/>
              <a:t>انقر لتحرير نمط عنوان الشكل الرئيسي</a:t>
            </a:r>
            <a:endParaRPr lang="en-US" dirty="0"/>
          </a:p>
        </p:txBody>
      </p:sp>
      <p:sp>
        <p:nvSpPr>
          <p:cNvPr id="3" name="Picture Placeholder 2"/>
          <p:cNvSpPr>
            <a:spLocks noGrp="1" noChangeAspect="1"/>
          </p:cNvSpPr>
          <p:nvPr>
            <p:ph type="pic" idx="1"/>
          </p:nvPr>
        </p:nvSpPr>
        <p:spPr>
          <a:xfrm>
            <a:off x="15" y="0"/>
            <a:ext cx="12191985" cy="4915076"/>
          </a:xfrm>
          <a:solidFill>
            <a:schemeClr val="bg2">
              <a:lumMod val="90000"/>
            </a:schemeClr>
          </a:solidFill>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ar-SA"/>
              <a:t>انقر فوق الأيقونة لإضافة صورة</a:t>
            </a:r>
            <a:endParaRPr lang="en-US" dirty="0"/>
          </a:p>
        </p:txBody>
      </p:sp>
      <p:sp>
        <p:nvSpPr>
          <p:cNvPr id="4" name="Text Placeholder 3"/>
          <p:cNvSpPr>
            <a:spLocks noGrp="1"/>
          </p:cNvSpPr>
          <p:nvPr>
            <p:ph type="body" sz="half" idx="2"/>
          </p:nvPr>
        </p:nvSpPr>
        <p:spPr>
          <a:xfrm>
            <a:off x="1097280" y="5907024"/>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ar-SA"/>
              <a:t>حرر أنماط نص الشكل الرئيسي</a:t>
            </a:r>
          </a:p>
        </p:txBody>
      </p:sp>
      <p:sp>
        <p:nvSpPr>
          <p:cNvPr id="5" name="Date Placeholder 4"/>
          <p:cNvSpPr>
            <a:spLocks noGrp="1"/>
          </p:cNvSpPr>
          <p:nvPr>
            <p:ph type="dt" sz="half" idx="10"/>
          </p:nvPr>
        </p:nvSpPr>
        <p:spPr/>
        <p:txBody>
          <a:bodyPr/>
          <a:lstStyle/>
          <a:p>
            <a:fld id="{B61BEF0D-F0BB-DE4B-95CE-6DB70DBA9567}" type="datetimeFigureOut">
              <a:rPr lang="en-US" smtClean="0"/>
              <a:pPr/>
              <a:t>10/3/2018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131648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ar-SA"/>
              <a:t>انقر لتحرير نمط عنوان الشكل الرئيسي</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ar-SA"/>
              <a:t>حرر أنماط نص الشكل الرئيسي</a:t>
            </a:r>
          </a:p>
          <a:p>
            <a:pPr lvl="1"/>
            <a:r>
              <a:rPr lang="ar-SA"/>
              <a:t>المستوى الثاني</a:t>
            </a:r>
          </a:p>
          <a:p>
            <a:pPr lvl="2"/>
            <a:r>
              <a:rPr lang="ar-SA"/>
              <a:t>المستوى الثالث</a:t>
            </a:r>
          </a:p>
          <a:p>
            <a:pPr lvl="3"/>
            <a:r>
              <a:rPr lang="ar-SA"/>
              <a:t>المستوى الرابع</a:t>
            </a:r>
          </a:p>
          <a:p>
            <a:pPr lvl="4"/>
            <a:r>
              <a:rPr lang="ar-SA"/>
              <a:t>المستوى الخامس</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B61BEF0D-F0BB-DE4B-95CE-6DB70DBA9567}" type="datetimeFigureOut">
              <a:rPr lang="en-US" smtClean="0"/>
              <a:pPr/>
              <a:t>10/3/2018</a:t>
            </a:fld>
            <a:endParaRPr lang="en-US" dirty="0"/>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en-US" dirty="0"/>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D57F1E4F-1CFF-5643-939E-217C01CDF565}" type="slidenum">
              <a:rPr lang="en-US" smtClean="0"/>
              <a:pPr/>
              <a:t>‹#›</a:t>
            </a:fld>
            <a:endParaRPr lang="en-US" dirty="0"/>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1895944"/>
      </p:ext>
    </p:extLst>
  </p:cSld>
  <p:clrMap bg1="lt1" tx1="dk1" bg2="lt2" tx2="dk2" accent1="accent1" accent2="accent2" accent3="accent3" accent4="accent4" accent5="accent5" accent6="accent6" hlink="hlink" folHlink="folHlink"/>
  <p:sldLayoutIdLst>
    <p:sldLayoutId id="2147484047" r:id="rId1"/>
    <p:sldLayoutId id="2147484048" r:id="rId2"/>
    <p:sldLayoutId id="2147484049" r:id="rId3"/>
    <p:sldLayoutId id="2147484050" r:id="rId4"/>
    <p:sldLayoutId id="2147484051" r:id="rId5"/>
    <p:sldLayoutId id="2147484052" r:id="rId6"/>
    <p:sldLayoutId id="2147484053" r:id="rId7"/>
    <p:sldLayoutId id="2147484054" r:id="rId8"/>
    <p:sldLayoutId id="2147484055" r:id="rId9"/>
    <p:sldLayoutId id="2147484056" r:id="rId10"/>
    <p:sldLayoutId id="2147484057" r:id="rId11"/>
  </p:sldLayoutIdLst>
  <p:txStyles>
    <p:titleStyle>
      <a:lvl1pPr algn="l" defTabSz="914400" rtl="1"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r" defTabSz="914400" rtl="1"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r" defTabSz="914400" rtl="1"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r" defTabSz="914400" rtl="1"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مستطيل 7">
            <a:extLst>
              <a:ext uri="{FF2B5EF4-FFF2-40B4-BE49-F238E27FC236}">
                <a16:creationId xmlns:a16="http://schemas.microsoft.com/office/drawing/2014/main" id="{2EC3E92E-FD9F-437A-A64F-1FBDB1573A57}"/>
              </a:ext>
            </a:extLst>
          </p:cNvPr>
          <p:cNvSpPr/>
          <p:nvPr/>
        </p:nvSpPr>
        <p:spPr>
          <a:xfrm>
            <a:off x="6759533" y="416099"/>
            <a:ext cx="5160619" cy="1994847"/>
          </a:xfrm>
          <a:prstGeom prst="rect">
            <a:avLst/>
          </a:prstGeom>
          <a:noFill/>
          <a:ln>
            <a:noFill/>
          </a:ln>
        </p:spPr>
        <p:style>
          <a:lnRef idx="0">
            <a:scrgbClr r="0" g="0" b="0"/>
          </a:lnRef>
          <a:fillRef idx="0">
            <a:scrgbClr r="0" g="0" b="0"/>
          </a:fillRef>
          <a:effectRef idx="0">
            <a:scrgbClr r="0" g="0" b="0"/>
          </a:effectRef>
          <a:fontRef idx="minor">
            <a:schemeClr val="accent6"/>
          </a:fontRef>
        </p:style>
        <p:txBody>
          <a:bodyPr rtlCol="1" anchor="ctr"/>
          <a:lstStyle/>
          <a:p>
            <a:pPr marL="0" marR="0" lvl="0" indent="0" algn="ctr" defTabSz="914400" rtl="1" eaLnBrk="1" fontAlgn="auto" latinLnBrk="0" hangingPunct="1">
              <a:spcBef>
                <a:spcPts val="0"/>
              </a:spcBef>
              <a:spcAft>
                <a:spcPts val="0"/>
              </a:spcAft>
              <a:buClrTx/>
              <a:buSzTx/>
              <a:buFontTx/>
              <a:buNone/>
              <a:tabLst/>
              <a:defRPr/>
            </a:pPr>
            <a:r>
              <a:rPr kumimoji="0" lang="ar-SA" sz="2400" i="0" u="none" strike="noStrike" kern="0" normalizeH="0" baseline="0" noProof="0" dirty="0">
                <a:ln w="0"/>
                <a:solidFill>
                  <a:srgbClr val="0000CC"/>
                </a:solidFill>
                <a:effectLst>
                  <a:outerShdw blurRad="38100" dist="19050" dir="2700000" algn="tl" rotWithShape="0">
                    <a:schemeClr val="dk1">
                      <a:alpha val="40000"/>
                    </a:schemeClr>
                  </a:outerShdw>
                </a:effectLst>
                <a:uLnTx/>
                <a:uFillTx/>
                <a:latin typeface="Arial" panose="020B0604020202020204" pitchFamily="34" charset="0"/>
                <a:cs typeface="mohammad bold art 1" pitchFamily="2" charset="-78"/>
              </a:rPr>
              <a:t>المملكة العربية السعودية</a:t>
            </a:r>
          </a:p>
          <a:p>
            <a:pPr marL="0" marR="0" lvl="0" indent="0" algn="ctr" defTabSz="914400" rtl="1" eaLnBrk="1" fontAlgn="auto" latinLnBrk="0" hangingPunct="1">
              <a:spcBef>
                <a:spcPts val="0"/>
              </a:spcBef>
              <a:spcAft>
                <a:spcPts val="0"/>
              </a:spcAft>
              <a:buClrTx/>
              <a:buSzTx/>
              <a:buFontTx/>
              <a:buNone/>
              <a:tabLst/>
              <a:defRPr/>
            </a:pPr>
            <a:r>
              <a:rPr kumimoji="0" lang="ar-SA" sz="2400" i="0" u="none" strike="noStrike" kern="0" normalizeH="0" baseline="0" noProof="0" dirty="0">
                <a:ln w="0"/>
                <a:solidFill>
                  <a:srgbClr val="0000CC"/>
                </a:solidFill>
                <a:effectLst>
                  <a:outerShdw blurRad="38100" dist="19050" dir="2700000" algn="tl" rotWithShape="0">
                    <a:schemeClr val="dk1">
                      <a:alpha val="40000"/>
                    </a:schemeClr>
                  </a:outerShdw>
                </a:effectLst>
                <a:uLnTx/>
                <a:uFillTx/>
                <a:latin typeface="Arial" panose="020B0604020202020204" pitchFamily="34" charset="0"/>
                <a:cs typeface="mohammad bold art 1" pitchFamily="2" charset="-78"/>
              </a:rPr>
              <a:t>وزارة التعـلـــــــــــــــــــــــــــــيم</a:t>
            </a:r>
          </a:p>
          <a:p>
            <a:pPr marL="0" marR="0" lvl="0" indent="0" algn="ctr" defTabSz="914400" rtl="1" eaLnBrk="1" fontAlgn="auto" latinLnBrk="0" hangingPunct="1">
              <a:spcBef>
                <a:spcPts val="0"/>
              </a:spcBef>
              <a:spcAft>
                <a:spcPts val="0"/>
              </a:spcAft>
              <a:buClrTx/>
              <a:buSzTx/>
              <a:buFontTx/>
              <a:buNone/>
              <a:tabLst/>
              <a:defRPr/>
            </a:pPr>
            <a:r>
              <a:rPr kumimoji="0" lang="ar-SA" sz="2400" i="0" u="none" strike="noStrike" kern="0" normalizeH="0" baseline="0" noProof="0" dirty="0">
                <a:ln w="0"/>
                <a:solidFill>
                  <a:srgbClr val="0000CC"/>
                </a:solidFill>
                <a:effectLst>
                  <a:outerShdw blurRad="38100" dist="19050" dir="2700000" algn="tl" rotWithShape="0">
                    <a:schemeClr val="dk1">
                      <a:alpha val="40000"/>
                    </a:schemeClr>
                  </a:outerShdw>
                </a:effectLst>
                <a:uLnTx/>
                <a:uFillTx/>
                <a:latin typeface="Arial" panose="020B0604020202020204" pitchFamily="34" charset="0"/>
                <a:cs typeface="mohammad bold art 1" pitchFamily="2" charset="-78"/>
              </a:rPr>
              <a:t>الإدارة العامة للتعليم بمنطــــــقة تبوك</a:t>
            </a:r>
          </a:p>
          <a:p>
            <a:pPr marL="0" marR="0" lvl="0" indent="0" algn="ctr" defTabSz="914400" rtl="1" eaLnBrk="1" fontAlgn="auto" latinLnBrk="0" hangingPunct="1">
              <a:spcBef>
                <a:spcPts val="0"/>
              </a:spcBef>
              <a:spcAft>
                <a:spcPts val="0"/>
              </a:spcAft>
              <a:buClrTx/>
              <a:buSzTx/>
              <a:buFontTx/>
              <a:buNone/>
              <a:tabLst/>
              <a:defRPr/>
            </a:pPr>
            <a:r>
              <a:rPr lang="ar-SA" sz="2400" kern="0" dirty="0">
                <a:ln w="0"/>
                <a:solidFill>
                  <a:srgbClr val="0000CC"/>
                </a:solidFill>
                <a:effectLst>
                  <a:outerShdw blurRad="38100" dist="19050" dir="2700000" algn="tl" rotWithShape="0">
                    <a:schemeClr val="dk1">
                      <a:alpha val="40000"/>
                    </a:schemeClr>
                  </a:outerShdw>
                </a:effectLst>
                <a:latin typeface="Arial" panose="020B0604020202020204" pitchFamily="34" charset="0"/>
                <a:cs typeface="mohammad bold art 1" pitchFamily="2" charset="-78"/>
              </a:rPr>
              <a:t>الشؤون التعليمية/ </a:t>
            </a:r>
            <a:r>
              <a:rPr kumimoji="0" lang="ar-SA" sz="2400" i="0" u="none" strike="noStrike" kern="0" normalizeH="0" baseline="0" noProof="0" dirty="0">
                <a:ln w="0"/>
                <a:solidFill>
                  <a:srgbClr val="0000CC"/>
                </a:solidFill>
                <a:effectLst>
                  <a:outerShdw blurRad="38100" dist="19050" dir="2700000" algn="tl" rotWithShape="0">
                    <a:schemeClr val="dk1">
                      <a:alpha val="40000"/>
                    </a:schemeClr>
                  </a:outerShdw>
                </a:effectLst>
                <a:uLnTx/>
                <a:uFillTx/>
                <a:latin typeface="Arial" panose="020B0604020202020204" pitchFamily="34" charset="0"/>
                <a:cs typeface="mohammad bold art 1" pitchFamily="2" charset="-78"/>
              </a:rPr>
              <a:t>إدارة الإشراف التربوي</a:t>
            </a:r>
          </a:p>
          <a:p>
            <a:pPr marL="0" marR="0" lvl="0" indent="0" algn="ctr" defTabSz="914400" rtl="1" eaLnBrk="1" fontAlgn="auto" latinLnBrk="0" hangingPunct="1">
              <a:spcBef>
                <a:spcPts val="0"/>
              </a:spcBef>
              <a:spcAft>
                <a:spcPts val="0"/>
              </a:spcAft>
              <a:buClrTx/>
              <a:buSzTx/>
              <a:buFontTx/>
              <a:buNone/>
              <a:tabLst/>
              <a:defRPr/>
            </a:pPr>
            <a:r>
              <a:rPr lang="ar-SA" sz="2000" kern="0" dirty="0">
                <a:ln w="0"/>
                <a:solidFill>
                  <a:srgbClr val="0000CC"/>
                </a:solidFill>
                <a:effectLst>
                  <a:outerShdw blurRad="38100" dist="19050" dir="2700000" algn="tl" rotWithShape="0">
                    <a:schemeClr val="dk1">
                      <a:alpha val="40000"/>
                    </a:schemeClr>
                  </a:outerShdw>
                </a:effectLst>
                <a:latin typeface="ae_Ouhod" panose="020B0803030604020204" pitchFamily="34" charset="-78"/>
                <a:cs typeface="ae_Ouhod" panose="020B0803030604020204" pitchFamily="34" charset="-78"/>
              </a:rPr>
              <a:t>قسم الصفوف الأولية (بنين - بنات)</a:t>
            </a:r>
            <a:endParaRPr kumimoji="0" lang="ar-SA" sz="2000" i="0" u="none" strike="noStrike" kern="0" normalizeH="0" baseline="0" noProof="0" dirty="0">
              <a:ln w="0"/>
              <a:solidFill>
                <a:srgbClr val="0000CC"/>
              </a:solidFill>
              <a:effectLst>
                <a:outerShdw blurRad="38100" dist="19050" dir="2700000" algn="tl" rotWithShape="0">
                  <a:schemeClr val="dk1">
                    <a:alpha val="40000"/>
                  </a:schemeClr>
                </a:outerShdw>
              </a:effectLst>
              <a:uLnTx/>
              <a:uFillTx/>
              <a:latin typeface="ae_Ouhod" panose="020B0803030604020204" pitchFamily="34" charset="-78"/>
              <a:cs typeface="ae_Ouhod" panose="020B0803030604020204" pitchFamily="34" charset="-78"/>
            </a:endParaRPr>
          </a:p>
        </p:txBody>
      </p:sp>
      <p:sp>
        <p:nvSpPr>
          <p:cNvPr id="9" name="مستطيل: زوايا علوية مستديرة 8">
            <a:extLst>
              <a:ext uri="{FF2B5EF4-FFF2-40B4-BE49-F238E27FC236}">
                <a16:creationId xmlns:a16="http://schemas.microsoft.com/office/drawing/2014/main" id="{E3FD37BE-7B79-40DD-ABD8-FAD03A95B580}"/>
              </a:ext>
            </a:extLst>
          </p:cNvPr>
          <p:cNvSpPr/>
          <p:nvPr/>
        </p:nvSpPr>
        <p:spPr>
          <a:xfrm>
            <a:off x="534664" y="4349930"/>
            <a:ext cx="11415281" cy="858301"/>
          </a:xfrm>
          <a:prstGeom prst="round2SameRect">
            <a:avLst>
              <a:gd name="adj1" fmla="val 0"/>
              <a:gd name="adj2" fmla="val 0"/>
            </a:avLst>
          </a:prstGeom>
          <a:solidFill>
            <a:srgbClr val="FFFF00"/>
          </a:solidFill>
          <a:ln w="25400" cap="flat" cmpd="sng" algn="ctr">
            <a:noFill/>
            <a:prstDash val="solid"/>
          </a:ln>
          <a:effectLst/>
          <a:scene3d>
            <a:camera prst="orthographicFront">
              <a:rot lat="0" lon="0" rev="0"/>
            </a:camera>
            <a:lightRig rig="chilly" dir="t">
              <a:rot lat="0" lon="0" rev="18480000"/>
            </a:lightRig>
          </a:scene3d>
          <a:sp3d prstMaterial="clear">
            <a:bevelT h="63500"/>
          </a:sp3d>
        </p:spPr>
        <p:txBody>
          <a:bodyPr rtlCol="1" anchor="ctr"/>
          <a:lstStyle/>
          <a:p>
            <a:pPr algn="r" rtl="1">
              <a:lnSpc>
                <a:spcPct val="115000"/>
              </a:lnSpc>
              <a:spcAft>
                <a:spcPts val="1000"/>
              </a:spcAft>
            </a:pPr>
            <a:r>
              <a:rPr lang="ar-SA" sz="32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Calibri" panose="020F0502020204030204" pitchFamily="34" charset="0"/>
                <a:ea typeface="Times New Roman" panose="02020603050405020304" pitchFamily="18" charset="0"/>
                <a:cs typeface="Hacen Dalal St" panose="02000000000000000000" pitchFamily="2" charset="-78"/>
              </a:rPr>
              <a:t>تصميم خطة البرنامج العلاجي للتأخر الدراسي</a:t>
            </a:r>
            <a:endParaRPr kumimoji="0" lang="ar-SA" sz="3200" b="1" i="0" u="none" strike="noStrike" kern="0" cap="none" spc="0" normalizeH="0" baseline="0" noProof="0" dirty="0">
              <a:ln w="22225">
                <a:solidFill>
                  <a:srgbClr val="FEB80A"/>
                </a:solidFill>
                <a:prstDash val="solid"/>
              </a:ln>
              <a:effectLst>
                <a:glow rad="101600">
                  <a:prstClr val="black">
                    <a:alpha val="60000"/>
                  </a:prstClr>
                </a:glow>
              </a:effectLst>
              <a:uLnTx/>
              <a:uFillTx/>
              <a:latin typeface="Gill Sans MT"/>
              <a:cs typeface="mohammad bold art 1" pitchFamily="2" charset="-78"/>
            </a:endParaRPr>
          </a:p>
        </p:txBody>
      </p:sp>
      <p:sp>
        <p:nvSpPr>
          <p:cNvPr id="7" name="مربع نص 6">
            <a:extLst>
              <a:ext uri="{FF2B5EF4-FFF2-40B4-BE49-F238E27FC236}">
                <a16:creationId xmlns:a16="http://schemas.microsoft.com/office/drawing/2014/main" id="{BA74A32C-9A32-4F74-961C-76488A18B072}"/>
              </a:ext>
            </a:extLst>
          </p:cNvPr>
          <p:cNvSpPr txBox="1"/>
          <p:nvPr/>
        </p:nvSpPr>
        <p:spPr>
          <a:xfrm>
            <a:off x="3472248" y="5699250"/>
            <a:ext cx="8447904" cy="684803"/>
          </a:xfrm>
          <a:prstGeom prst="rect">
            <a:avLst/>
          </a:prstGeom>
          <a:noFill/>
        </p:spPr>
        <p:txBody>
          <a:bodyPr wrap="square" rtlCol="1">
            <a:spAutoFit/>
          </a:bodyPr>
          <a:lstStyle/>
          <a:p>
            <a:pPr algn="ctr">
              <a:lnSpc>
                <a:spcPct val="150000"/>
              </a:lnSpc>
            </a:pPr>
            <a:r>
              <a:rPr lang="ar-SA" sz="2800" b="1" spc="50" dirty="0">
                <a:ln w="0"/>
                <a:solidFill>
                  <a:srgbClr val="C00000"/>
                </a:solidFill>
                <a:effectLst>
                  <a:innerShdw blurRad="63500" dist="50800" dir="13500000">
                    <a:srgbClr val="000000">
                      <a:alpha val="50000"/>
                    </a:srgbClr>
                  </a:innerShdw>
                </a:effectLst>
                <a:cs typeface="mohammad bold art 1" pitchFamily="2" charset="-78"/>
              </a:rPr>
              <a:t>تقديم: قسم الصفوف الأولية بتعليم تبوك: (بنين – بنات)</a:t>
            </a:r>
          </a:p>
        </p:txBody>
      </p:sp>
      <p:pic>
        <p:nvPicPr>
          <p:cNvPr id="5" name="صورة 4">
            <a:extLst>
              <a:ext uri="{FF2B5EF4-FFF2-40B4-BE49-F238E27FC236}">
                <a16:creationId xmlns:a16="http://schemas.microsoft.com/office/drawing/2014/main" id="{06CA8D78-BB3E-4646-A6C8-AC76DF5252F8}"/>
              </a:ext>
            </a:extLst>
          </p:cNvPr>
          <p:cNvPicPr>
            <a:picLocks noChangeAspect="1"/>
          </p:cNvPicPr>
          <p:nvPr/>
        </p:nvPicPr>
        <p:blipFill>
          <a:blip r:embed="rId2"/>
          <a:stretch>
            <a:fillRect/>
          </a:stretch>
        </p:blipFill>
        <p:spPr>
          <a:xfrm>
            <a:off x="981658" y="3663036"/>
            <a:ext cx="1994847" cy="1994847"/>
          </a:xfrm>
          <a:prstGeom prst="ellipse">
            <a:avLst/>
          </a:prstGeom>
          <a:ln w="63500" cap="rnd">
            <a:solidFill>
              <a:srgbClr val="FF99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pic>
        <p:nvPicPr>
          <p:cNvPr id="11" name="صورة 10">
            <a:extLst>
              <a:ext uri="{FF2B5EF4-FFF2-40B4-BE49-F238E27FC236}">
                <a16:creationId xmlns:a16="http://schemas.microsoft.com/office/drawing/2014/main" id="{841B300F-2B54-4BA4-A020-FC2E15B97E68}"/>
              </a:ext>
            </a:extLst>
          </p:cNvPr>
          <p:cNvPicPr>
            <a:picLocks noChangeAspect="1"/>
          </p:cNvPicPr>
          <p:nvPr/>
        </p:nvPicPr>
        <p:blipFill>
          <a:blip r:embed="rId3"/>
          <a:stretch>
            <a:fillRect/>
          </a:stretch>
        </p:blipFill>
        <p:spPr>
          <a:xfrm>
            <a:off x="768234" y="534676"/>
            <a:ext cx="2520486" cy="1443451"/>
          </a:xfrm>
          <a:prstGeom prst="rect">
            <a:avLst/>
          </a:prstGeom>
        </p:spPr>
      </p:pic>
      <p:pic>
        <p:nvPicPr>
          <p:cNvPr id="13" name="صورة 12">
            <a:extLst>
              <a:ext uri="{FF2B5EF4-FFF2-40B4-BE49-F238E27FC236}">
                <a16:creationId xmlns:a16="http://schemas.microsoft.com/office/drawing/2014/main" id="{03363401-79A2-486F-A252-1D6D87EB5424}"/>
              </a:ext>
            </a:extLst>
          </p:cNvPr>
          <p:cNvPicPr>
            <a:picLocks noChangeAspect="1"/>
          </p:cNvPicPr>
          <p:nvPr/>
        </p:nvPicPr>
        <p:blipFill>
          <a:blip r:embed="rId4"/>
          <a:stretch>
            <a:fillRect/>
          </a:stretch>
        </p:blipFill>
        <p:spPr>
          <a:xfrm>
            <a:off x="768234" y="2094368"/>
            <a:ext cx="2520486" cy="1571047"/>
          </a:xfrm>
          <a:prstGeom prst="rect">
            <a:avLst/>
          </a:prstGeom>
          <a:ln>
            <a:noFill/>
          </a:ln>
          <a:effectLst>
            <a:softEdge rad="112500"/>
          </a:effectLst>
        </p:spPr>
      </p:pic>
      <p:sp>
        <p:nvSpPr>
          <p:cNvPr id="14" name="مخطط انسيابي: رابط 13">
            <a:extLst>
              <a:ext uri="{FF2B5EF4-FFF2-40B4-BE49-F238E27FC236}">
                <a16:creationId xmlns:a16="http://schemas.microsoft.com/office/drawing/2014/main" id="{B1163B07-9B87-40F2-984B-AB8C2E80603B}"/>
              </a:ext>
            </a:extLst>
          </p:cNvPr>
          <p:cNvSpPr/>
          <p:nvPr/>
        </p:nvSpPr>
        <p:spPr>
          <a:xfrm>
            <a:off x="8056607" y="2459868"/>
            <a:ext cx="3066028" cy="2034123"/>
          </a:xfrm>
          <a:prstGeom prst="flowChartConnector">
            <a:avLst/>
          </a:prstGeom>
          <a:solidFill>
            <a:srgbClr val="C00000"/>
          </a:solidFill>
          <a:effectLst>
            <a:glow rad="228600">
              <a:schemeClr val="accent5">
                <a:satMod val="175000"/>
                <a:alpha val="40000"/>
              </a:schemeClr>
            </a:glow>
          </a:effectLst>
        </p:spPr>
        <p:txBody>
          <a:bodyPr wrap="square">
            <a:spAutoFit/>
          </a:bodyPr>
          <a:lstStyle/>
          <a:p>
            <a:pPr algn="ctr"/>
            <a:r>
              <a:rPr lang="ar-SA" sz="4400" dirty="0">
                <a:ln w="0"/>
                <a:solidFill>
                  <a:schemeClr val="accent1"/>
                </a:solidFill>
                <a:effectLst>
                  <a:outerShdw blurRad="38100" dist="25400" dir="5400000" algn="ctr" rotWithShape="0">
                    <a:srgbClr val="6E747A">
                      <a:alpha val="43000"/>
                    </a:srgbClr>
                  </a:outerShdw>
                </a:effectLst>
                <a:latin typeface="Calibri" panose="020F0502020204030204" pitchFamily="34" charset="0"/>
                <a:ea typeface="Times New Roman" panose="02020603050405020304" pitchFamily="18" charset="0"/>
                <a:cs typeface="Hacen Dalal St" panose="02000000000000000000" pitchFamily="2" charset="-78"/>
              </a:rPr>
              <a:t>ورقة عمل</a:t>
            </a:r>
            <a:endParaRPr lang="ar-SA" sz="4400" b="1" dirty="0">
              <a:ln>
                <a:solidFill>
                  <a:srgbClr val="FFFF00"/>
                </a:solidFill>
              </a:ln>
              <a:effectLst>
                <a:outerShdw blurRad="38100" dist="38100" dir="2700000" algn="tl">
                  <a:srgbClr val="000000">
                    <a:alpha val="43137"/>
                  </a:srgbClr>
                </a:outerShdw>
              </a:effectLst>
            </a:endParaRPr>
          </a:p>
        </p:txBody>
      </p:sp>
      <p:sp>
        <p:nvSpPr>
          <p:cNvPr id="15" name="مربع نص 14">
            <a:extLst>
              <a:ext uri="{FF2B5EF4-FFF2-40B4-BE49-F238E27FC236}">
                <a16:creationId xmlns:a16="http://schemas.microsoft.com/office/drawing/2014/main" id="{AB068CB4-368B-4E6F-B3D1-4E6FA4D7C756}"/>
              </a:ext>
            </a:extLst>
          </p:cNvPr>
          <p:cNvSpPr txBox="1"/>
          <p:nvPr/>
        </p:nvSpPr>
        <p:spPr>
          <a:xfrm>
            <a:off x="3472248" y="5261534"/>
            <a:ext cx="8075318" cy="461665"/>
          </a:xfrm>
          <a:prstGeom prst="rect">
            <a:avLst/>
          </a:prstGeom>
          <a:noFill/>
        </p:spPr>
        <p:txBody>
          <a:bodyPr wrap="square" rtlCol="1">
            <a:spAutoFit/>
          </a:bodyPr>
          <a:lstStyle/>
          <a:p>
            <a:pPr algn="ctr"/>
            <a:r>
              <a:rPr lang="ar-SA" sz="2400" dirty="0">
                <a:cs typeface="mohammad bold art 1" pitchFamily="2" charset="-78"/>
              </a:rPr>
              <a:t>القصيم: 5 – 7 /2/ 1440هـ</a:t>
            </a:r>
          </a:p>
        </p:txBody>
      </p:sp>
    </p:spTree>
    <p:extLst>
      <p:ext uri="{BB962C8B-B14F-4D97-AF65-F5344CB8AC3E}">
        <p14:creationId xmlns:p14="http://schemas.microsoft.com/office/powerpoint/2010/main" val="787043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زوايا مستديرة 1">
            <a:extLst>
              <a:ext uri="{FF2B5EF4-FFF2-40B4-BE49-F238E27FC236}">
                <a16:creationId xmlns:a16="http://schemas.microsoft.com/office/drawing/2014/main" id="{C96520F3-9736-4FC2-97B0-6FBF74A44195}"/>
              </a:ext>
            </a:extLst>
          </p:cNvPr>
          <p:cNvSpPr/>
          <p:nvPr/>
        </p:nvSpPr>
        <p:spPr>
          <a:xfrm>
            <a:off x="1949002" y="798489"/>
            <a:ext cx="9607640" cy="1815921"/>
          </a:xfrm>
          <a:prstGeom prst="roundRect">
            <a:avLst>
              <a:gd name="adj" fmla="val 50000"/>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dirty="0">
                <a:solidFill>
                  <a:srgbClr val="C00000"/>
                </a:solidFill>
                <a:cs typeface="mohammad bold art 1" pitchFamily="2" charset="-78"/>
              </a:rPr>
              <a:t>المحور الأول</a:t>
            </a:r>
          </a:p>
        </p:txBody>
      </p:sp>
      <p:sp>
        <p:nvSpPr>
          <p:cNvPr id="3" name="مربع نص 2">
            <a:extLst>
              <a:ext uri="{FF2B5EF4-FFF2-40B4-BE49-F238E27FC236}">
                <a16:creationId xmlns:a16="http://schemas.microsoft.com/office/drawing/2014/main" id="{A0A61629-1054-4E7E-896B-39D806310558}"/>
              </a:ext>
            </a:extLst>
          </p:cNvPr>
          <p:cNvSpPr txBox="1"/>
          <p:nvPr/>
        </p:nvSpPr>
        <p:spPr>
          <a:xfrm>
            <a:off x="579549" y="4243591"/>
            <a:ext cx="6349285" cy="1015663"/>
          </a:xfrm>
          <a:prstGeom prst="rect">
            <a:avLst/>
          </a:prstGeom>
          <a:noFill/>
        </p:spPr>
        <p:txBody>
          <a:bodyPr wrap="square" rtlCol="1">
            <a:spAutoFit/>
          </a:bodyPr>
          <a:lstStyle/>
          <a:p>
            <a:pPr algn="ctr"/>
            <a:r>
              <a:rPr lang="ar-SA" sz="6000" dirty="0">
                <a:solidFill>
                  <a:srgbClr val="009242"/>
                </a:solidFill>
                <a:cs typeface="mohammad bold art 1" pitchFamily="2" charset="-78"/>
              </a:rPr>
              <a:t>تخطيط التصميم</a:t>
            </a:r>
          </a:p>
        </p:txBody>
      </p:sp>
    </p:spTree>
    <p:extLst>
      <p:ext uri="{BB962C8B-B14F-4D97-AF65-F5344CB8AC3E}">
        <p14:creationId xmlns:p14="http://schemas.microsoft.com/office/powerpoint/2010/main" val="232011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9D4E1786-4A2B-4ED7-A78A-1D7D25E2459D}"/>
              </a:ext>
            </a:extLst>
          </p:cNvPr>
          <p:cNvGraphicFramePr>
            <a:graphicFrameLocks noGrp="1"/>
          </p:cNvGraphicFramePr>
          <p:nvPr>
            <p:extLst>
              <p:ext uri="{D42A27DB-BD31-4B8C-83A1-F6EECF244321}">
                <p14:modId xmlns:p14="http://schemas.microsoft.com/office/powerpoint/2010/main" val="3294749705"/>
              </p:ext>
            </p:extLst>
          </p:nvPr>
        </p:nvGraphicFramePr>
        <p:xfrm>
          <a:off x="691166" y="450759"/>
          <a:ext cx="10809667" cy="5354945"/>
        </p:xfrm>
        <a:graphic>
          <a:graphicData uri="http://schemas.openxmlformats.org/drawingml/2006/table">
            <a:tbl>
              <a:tblPr rtl="1" firstRow="1" firstCol="1" bandRow="1"/>
              <a:tblGrid>
                <a:gridCol w="2960374">
                  <a:extLst>
                    <a:ext uri="{9D8B030D-6E8A-4147-A177-3AD203B41FA5}">
                      <a16:colId xmlns:a16="http://schemas.microsoft.com/office/drawing/2014/main" val="1566073855"/>
                    </a:ext>
                  </a:extLst>
                </a:gridCol>
                <a:gridCol w="3925799">
                  <a:extLst>
                    <a:ext uri="{9D8B030D-6E8A-4147-A177-3AD203B41FA5}">
                      <a16:colId xmlns:a16="http://schemas.microsoft.com/office/drawing/2014/main" val="3995730570"/>
                    </a:ext>
                  </a:extLst>
                </a:gridCol>
                <a:gridCol w="1824559">
                  <a:extLst>
                    <a:ext uri="{9D8B030D-6E8A-4147-A177-3AD203B41FA5}">
                      <a16:colId xmlns:a16="http://schemas.microsoft.com/office/drawing/2014/main" val="848357683"/>
                    </a:ext>
                  </a:extLst>
                </a:gridCol>
                <a:gridCol w="2098935">
                  <a:extLst>
                    <a:ext uri="{9D8B030D-6E8A-4147-A177-3AD203B41FA5}">
                      <a16:colId xmlns:a16="http://schemas.microsoft.com/office/drawing/2014/main" val="1180579690"/>
                    </a:ext>
                  </a:extLst>
                </a:gridCol>
              </a:tblGrid>
              <a:tr h="496591">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اسم البرنامج</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gridSpan="3">
                  <a:txBody>
                    <a:bodyPr/>
                    <a:lstStyle/>
                    <a:p>
                      <a:pPr algn="ctr" rtl="1">
                        <a:lnSpc>
                          <a:spcPct val="115000"/>
                        </a:lnSpc>
                        <a:spcAft>
                          <a:spcPts val="0"/>
                        </a:spcAft>
                      </a:pPr>
                      <a:r>
                        <a:rPr lang="ar-SA" sz="3200" dirty="0">
                          <a:solidFill>
                            <a:srgbClr val="0000CC"/>
                          </a:solidFill>
                          <a:effectLst/>
                          <a:latin typeface="Calibri" panose="020F0502020204030204" pitchFamily="34" charset="0"/>
                          <a:ea typeface="Times New Roman" panose="02020603050405020304" pitchFamily="18" charset="0"/>
                          <a:cs typeface="mohammad bold art 1" pitchFamily="2" charset="-78"/>
                        </a:rPr>
                        <a:t>الشعور بالمشكلة.</a:t>
                      </a:r>
                      <a:endParaRPr lang="en-US" sz="32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904757026"/>
                  </a:ext>
                </a:extLst>
              </a:tr>
              <a:tr h="605186">
                <a:tc>
                  <a:txBody>
                    <a:bodyPr/>
                    <a:lstStyle/>
                    <a:p>
                      <a:pPr marL="342900" marR="228600" lvl="0" indent="-342900" algn="ctr" rtl="1">
                        <a:lnSpc>
                          <a:spcPct val="115000"/>
                        </a:lnSpc>
                        <a:spcAft>
                          <a:spcPts val="0"/>
                        </a:spcAft>
                        <a:buFont typeface="Monotype Sorts" panose="01010601010101010101" pitchFamily="2" charset="2"/>
                        <a:buChar char=""/>
                      </a:pP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الهدف التفصيلي الأول</a:t>
                      </a:r>
                      <a:endParaRPr lang="en-US" sz="200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gridSpan="3">
                  <a:txBody>
                    <a:bodyPr/>
                    <a:lstStyle/>
                    <a:p>
                      <a:pPr algn="ctr" rtl="1">
                        <a:lnSpc>
                          <a:spcPct val="115000"/>
                        </a:lnSpc>
                        <a:spcAft>
                          <a:spcPts val="0"/>
                        </a:spcAft>
                      </a:pP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تحديد نواحي القصور التي أدت إلى حدوث تأخر دراسي لدى طالب أو أكثر.</a:t>
                      </a:r>
                      <a:endParaRPr lang="en-US" sz="200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chemeClr val="accent1">
                        <a:lumMod val="90000"/>
                      </a:schemeClr>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07890750"/>
                  </a:ext>
                </a:extLst>
              </a:tr>
              <a:tr h="1724260">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أهداف البرنامج</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gridSpan="3">
                  <a:txBody>
                    <a:bodyPr/>
                    <a:lstStyle/>
                    <a:p>
                      <a:pPr marL="342900" marR="228600" lvl="0" indent="-342900" algn="r" rtl="1">
                        <a:lnSpc>
                          <a:spcPct val="115000"/>
                        </a:lnSpc>
                        <a:spcAft>
                          <a:spcPts val="100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إطلاع المرشد الطلابي وأعضاء لجنة التوجيه والإرشاد على مستوى التحصيل الدراسي للطالب أو الطلاب المقصرين.</a:t>
                      </a:r>
                      <a:endParaRPr lang="en-US" sz="2000" dirty="0">
                        <a:effectLst/>
                        <a:latin typeface="Calibri" panose="020F0502020204030204" pitchFamily="34" charset="0"/>
                        <a:cs typeface="mohammad bold art 1" pitchFamily="2" charset="-78"/>
                      </a:endParaRPr>
                    </a:p>
                    <a:p>
                      <a:pPr marL="342900" marR="228600" lvl="0" indent="-342900" algn="r" rtl="1">
                        <a:lnSpc>
                          <a:spcPct val="115000"/>
                        </a:lnSpc>
                        <a:spcAft>
                          <a:spcPts val="100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تحديد مسببات قصور  التحصيل الدراسي.</a:t>
                      </a:r>
                      <a:endParaRPr lang="en-US" sz="2000" dirty="0">
                        <a:effectLst/>
                        <a:latin typeface="Calibri" panose="020F0502020204030204" pitchFamily="34" charset="0"/>
                        <a:cs typeface="mohammad bold art 1" pitchFamily="2" charset="-78"/>
                      </a:endParaRPr>
                    </a:p>
                    <a:p>
                      <a:pPr marL="342900" marR="228600" lvl="0" indent="-342900" algn="r" rtl="1">
                        <a:lnSpc>
                          <a:spcPct val="115000"/>
                        </a:lnSpc>
                        <a:spcAft>
                          <a:spcPts val="100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اقتراح حلول علاجية للمشكلة.</a:t>
                      </a:r>
                      <a:endParaRPr lang="en-US" sz="2000" dirty="0">
                        <a:effectLst/>
                        <a:latin typeface="Calibri" panose="020F0502020204030204" pitchFamily="34"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162725759"/>
                  </a:ext>
                </a:extLst>
              </a:tr>
              <a:tr h="496591">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أسلوب التنفيذ (استقرائي)</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a:txBody>
                    <a:bodyPr/>
                    <a:lstStyle/>
                    <a:p>
                      <a:pPr algn="ctr" rtl="1">
                        <a:lnSpc>
                          <a:spcPct val="107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ورشة تربوية (عصف ذهني)</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المنفذون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المعلمون.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extLst>
                  <a:ext uri="{0D108BD9-81ED-4DB2-BD59-A6C34878D82A}">
                    <a16:rowId xmlns:a16="http://schemas.microsoft.com/office/drawing/2014/main" val="3731164404"/>
                  </a:ext>
                </a:extLst>
              </a:tr>
              <a:tr h="496591">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أسبوع التنفيذ</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الثامـ</a:t>
                      </a: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8</a:t>
                      </a:r>
                      <a:r>
                        <a:rPr lang="ar-SA" sz="2000" dirty="0">
                          <a:effectLst/>
                          <a:latin typeface="Calibri" panose="020F0502020204030204" pitchFamily="34" charset="0"/>
                          <a:ea typeface="Times New Roman" panose="02020603050405020304" pitchFamily="18" charset="0"/>
                          <a:cs typeface="mohammad bold art 1" pitchFamily="2" charset="-78"/>
                        </a:rPr>
                        <a:t>ـن </a:t>
                      </a:r>
                      <a:r>
                        <a:rPr lang="ar-SA" sz="1600" dirty="0">
                          <a:solidFill>
                            <a:srgbClr val="009242"/>
                          </a:solidFill>
                          <a:effectLst/>
                          <a:latin typeface="Calibri" panose="020F0502020204030204" pitchFamily="34" charset="0"/>
                          <a:ea typeface="Times New Roman" panose="02020603050405020304" pitchFamily="18" charset="0"/>
                          <a:cs typeface="mohammad bold art 1" pitchFamily="2" charset="-78"/>
                        </a:rPr>
                        <a:t>(زمن ظهور المشاكل التحصيلية غالبا)</a:t>
                      </a:r>
                      <a:endParaRPr lang="en-US" sz="1600" dirty="0">
                        <a:solidFill>
                          <a:srgbClr val="009242"/>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الجهات المساندة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المشرف الزائر</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extLst>
                  <a:ext uri="{0D108BD9-81ED-4DB2-BD59-A6C34878D82A}">
                    <a16:rowId xmlns:a16="http://schemas.microsoft.com/office/drawing/2014/main" val="3041521370"/>
                  </a:ext>
                </a:extLst>
              </a:tr>
              <a:tr h="496591">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موقع التنفيذ</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مقر لجنة التوجيه والإرشاد.</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المستهدفون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الطلاب المقصرون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extLst>
                  <a:ext uri="{0D108BD9-81ED-4DB2-BD59-A6C34878D82A}">
                    <a16:rowId xmlns:a16="http://schemas.microsoft.com/office/drawing/2014/main" val="2403463311"/>
                  </a:ext>
                </a:extLst>
              </a:tr>
              <a:tr h="496591">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مؤشر الإنجاز</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gridSpan="3">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كتابة تقارير تفصيلية حول سير خطة تحسين المستوى التحصيلي للطالب.</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926507832"/>
                  </a:ext>
                </a:extLst>
              </a:tr>
              <a:tr h="496591">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التقييم</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solidFill>
                      <a:srgbClr val="E2EFD9"/>
                    </a:solidFill>
                  </a:tcPr>
                </a:tc>
                <a:tc gridSpan="3">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وجود مؤشر بياني معياري لتحديد استفادة الطالب من عدمها.</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38100" cap="flat" cmpd="sng" algn="ctr">
                      <a:noFill/>
                      <a:prstDash val="solid"/>
                      <a:round/>
                      <a:headEnd type="none" w="med" len="med"/>
                      <a:tailEnd type="none" w="med" len="med"/>
                    </a:lnL>
                    <a:lnR w="38100" cap="flat" cmpd="sng" algn="ctr">
                      <a:noFill/>
                      <a:prstDash val="solid"/>
                      <a:round/>
                      <a:headEnd type="none" w="med" len="med"/>
                      <a:tailEnd type="none" w="med" len="med"/>
                    </a:lnR>
                    <a:lnT w="38100" cap="flat" cmpd="sng" algn="ctr">
                      <a:noFill/>
                      <a:prstDash val="solid"/>
                      <a:round/>
                      <a:headEnd type="none" w="med" len="med"/>
                      <a:tailEnd type="none" w="med" len="med"/>
                    </a:lnT>
                    <a:lnB w="381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artDeco"/>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559981900"/>
                  </a:ext>
                </a:extLst>
              </a:tr>
            </a:tbl>
          </a:graphicData>
        </a:graphic>
      </p:graphicFrame>
    </p:spTree>
    <p:extLst>
      <p:ext uri="{BB962C8B-B14F-4D97-AF65-F5344CB8AC3E}">
        <p14:creationId xmlns:p14="http://schemas.microsoft.com/office/powerpoint/2010/main" val="337182976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944F9B3E-F254-475C-BFF8-D7DA409059ED}"/>
              </a:ext>
            </a:extLst>
          </p:cNvPr>
          <p:cNvGraphicFramePr>
            <a:graphicFrameLocks noGrp="1"/>
          </p:cNvGraphicFramePr>
          <p:nvPr>
            <p:extLst>
              <p:ext uri="{D42A27DB-BD31-4B8C-83A1-F6EECF244321}">
                <p14:modId xmlns:p14="http://schemas.microsoft.com/office/powerpoint/2010/main" val="1232657212"/>
              </p:ext>
            </p:extLst>
          </p:nvPr>
        </p:nvGraphicFramePr>
        <p:xfrm>
          <a:off x="244699" y="283335"/>
          <a:ext cx="11714263" cy="6004360"/>
        </p:xfrm>
        <a:graphic>
          <a:graphicData uri="http://schemas.openxmlformats.org/drawingml/2006/table">
            <a:tbl>
              <a:tblPr rtl="1" firstRow="1" firstCol="1" bandRow="1"/>
              <a:tblGrid>
                <a:gridCol w="3195581">
                  <a:extLst>
                    <a:ext uri="{9D8B030D-6E8A-4147-A177-3AD203B41FA5}">
                      <a16:colId xmlns:a16="http://schemas.microsoft.com/office/drawing/2014/main" val="3314862984"/>
                    </a:ext>
                  </a:extLst>
                </a:gridCol>
                <a:gridCol w="4266855">
                  <a:extLst>
                    <a:ext uri="{9D8B030D-6E8A-4147-A177-3AD203B41FA5}">
                      <a16:colId xmlns:a16="http://schemas.microsoft.com/office/drawing/2014/main" val="2670989780"/>
                    </a:ext>
                  </a:extLst>
                </a:gridCol>
                <a:gridCol w="1977245">
                  <a:extLst>
                    <a:ext uri="{9D8B030D-6E8A-4147-A177-3AD203B41FA5}">
                      <a16:colId xmlns:a16="http://schemas.microsoft.com/office/drawing/2014/main" val="2156605917"/>
                    </a:ext>
                  </a:extLst>
                </a:gridCol>
                <a:gridCol w="2274582">
                  <a:extLst>
                    <a:ext uri="{9D8B030D-6E8A-4147-A177-3AD203B41FA5}">
                      <a16:colId xmlns:a16="http://schemas.microsoft.com/office/drawing/2014/main" val="3489909116"/>
                    </a:ext>
                  </a:extLst>
                </a:gridCol>
              </a:tblGrid>
              <a:tr h="540913">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اسم البرنامج</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800" dirty="0">
                          <a:solidFill>
                            <a:srgbClr val="0000CC"/>
                          </a:solidFill>
                          <a:effectLst/>
                          <a:latin typeface="+mn-lt"/>
                          <a:ea typeface="Times New Roman" panose="02020603050405020304" pitchFamily="18" charset="0"/>
                          <a:cs typeface="mohammad bold art 1" pitchFamily="2" charset="-78"/>
                        </a:rPr>
                        <a:t>تعزيز دور المعلم</a:t>
                      </a:r>
                      <a:endParaRPr lang="en-US" sz="28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820041329"/>
                  </a:ext>
                </a:extLst>
              </a:tr>
              <a:tr h="581391">
                <a:tc>
                  <a:txBody>
                    <a:bodyPr/>
                    <a:lstStyle/>
                    <a:p>
                      <a:pPr marL="342900" marR="228600" lvl="0" indent="-342900" algn="ctr" rtl="1">
                        <a:lnSpc>
                          <a:spcPct val="115000"/>
                        </a:lnSpc>
                        <a:spcAft>
                          <a:spcPts val="0"/>
                        </a:spcAft>
                        <a:buFont typeface="Monotype Sorts" panose="01010601010101010101" pitchFamily="2" charset="2"/>
                        <a:buChar char=""/>
                      </a:pPr>
                      <a:r>
                        <a:rPr lang="ar-SA" sz="2000" dirty="0">
                          <a:solidFill>
                            <a:srgbClr val="C00000"/>
                          </a:solidFill>
                          <a:effectLst/>
                          <a:latin typeface="+mn-lt"/>
                          <a:ea typeface="Times New Roman" panose="02020603050405020304" pitchFamily="18" charset="0"/>
                          <a:cs typeface="mohammad bold art 1" pitchFamily="2" charset="-78"/>
                        </a:rPr>
                        <a:t>الهدف التفصيلي الثاني</a:t>
                      </a:r>
                      <a:endParaRPr lang="en-US" sz="2000" dirty="0">
                        <a:solidFill>
                          <a:srgbClr val="C00000"/>
                        </a:solidFill>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000" dirty="0">
                          <a:solidFill>
                            <a:srgbClr val="C00000"/>
                          </a:solidFill>
                          <a:effectLst/>
                          <a:latin typeface="+mn-lt"/>
                          <a:ea typeface="Times New Roman" panose="02020603050405020304" pitchFamily="18" charset="0"/>
                          <a:cs typeface="mohammad bold art 1" pitchFamily="2" charset="-78"/>
                        </a:rPr>
                        <a:t>بناء قدرة المعلم في مهارات التعليم الجيد للمهارات القرائية.</a:t>
                      </a:r>
                      <a:endParaRPr lang="en-US" sz="2000" dirty="0">
                        <a:solidFill>
                          <a:srgbClr val="C00000"/>
                        </a:solidFill>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1">
                        <a:lumMod val="90000"/>
                      </a:schemeClr>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125141669"/>
                  </a:ext>
                </a:extLst>
              </a:tr>
              <a:tr h="869306">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أهداف البرنامج</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marL="342900" marR="228600" lvl="0" indent="-342900" algn="r" rtl="1">
                        <a:lnSpc>
                          <a:spcPct val="100000"/>
                        </a:lnSpc>
                        <a:spcAft>
                          <a:spcPts val="1000"/>
                        </a:spcAft>
                        <a:buFont typeface="+mj-lt"/>
                        <a:buAutoNum type="arabicPeriod"/>
                      </a:pPr>
                      <a:r>
                        <a:rPr lang="ar-SA" sz="2000" dirty="0">
                          <a:effectLst/>
                          <a:latin typeface="+mn-lt"/>
                          <a:ea typeface="Times New Roman" panose="02020603050405020304" pitchFamily="18" charset="0"/>
                          <a:cs typeface="mohammad bold art 1" pitchFamily="2" charset="-78"/>
                        </a:rPr>
                        <a:t>مساعدة المعلم في تقديم الخدمات العلاجية .</a:t>
                      </a:r>
                      <a:endParaRPr lang="en-US" sz="2000" dirty="0">
                        <a:effectLst/>
                        <a:latin typeface="+mn-lt"/>
                        <a:cs typeface="mohammad bold art 1" pitchFamily="2" charset="-78"/>
                      </a:endParaRPr>
                    </a:p>
                    <a:p>
                      <a:pPr marL="342900" marR="228600" lvl="0" indent="-342900" algn="r" rtl="1">
                        <a:lnSpc>
                          <a:spcPct val="100000"/>
                        </a:lnSpc>
                        <a:spcAft>
                          <a:spcPts val="1000"/>
                        </a:spcAft>
                        <a:buFont typeface="+mj-lt"/>
                        <a:buAutoNum type="arabicPeriod"/>
                      </a:pPr>
                      <a:r>
                        <a:rPr lang="ar-SA" sz="2000" dirty="0">
                          <a:effectLst/>
                          <a:latin typeface="+mn-lt"/>
                          <a:ea typeface="Times New Roman" panose="02020603050405020304" pitchFamily="18" charset="0"/>
                          <a:cs typeface="mohammad bold art 1" pitchFamily="2" charset="-78"/>
                        </a:rPr>
                        <a:t>الأخذ برأي المعلم في عمليات التحسين.</a:t>
                      </a:r>
                      <a:endParaRPr lang="en-US" sz="2000" dirty="0">
                        <a:effectLst/>
                        <a:latin typeface="+mn-lt"/>
                        <a:cs typeface="mohammad bold art 1" pitchFamily="2" charset="-78"/>
                      </a:endParaRPr>
                    </a:p>
                    <a:p>
                      <a:pPr marL="342900" marR="228600" lvl="0" indent="-342900" algn="r" rtl="1">
                        <a:lnSpc>
                          <a:spcPct val="100000"/>
                        </a:lnSpc>
                        <a:spcAft>
                          <a:spcPts val="1000"/>
                        </a:spcAft>
                        <a:buFont typeface="+mj-lt"/>
                        <a:buAutoNum type="arabicPeriod"/>
                      </a:pPr>
                      <a:r>
                        <a:rPr lang="ar-SA" sz="2000" dirty="0">
                          <a:effectLst/>
                          <a:latin typeface="+mn-lt"/>
                          <a:ea typeface="Times New Roman" panose="02020603050405020304" pitchFamily="18" charset="0"/>
                          <a:cs typeface="mohammad bold art 1" pitchFamily="2" charset="-78"/>
                        </a:rPr>
                        <a:t>الاستفادة من خبرات المشرف التربوي الزائر.</a:t>
                      </a:r>
                      <a:endParaRPr lang="en-US" sz="2000" dirty="0">
                        <a:effectLst/>
                        <a:latin typeface="+mn-lt"/>
                        <a:cs typeface="mohammad bold art 1" pitchFamily="2" charset="-78"/>
                      </a:endParaRPr>
                    </a:p>
                    <a:p>
                      <a:pPr marL="342900" marR="228600" lvl="0" indent="-342900" algn="r" rtl="1">
                        <a:lnSpc>
                          <a:spcPct val="100000"/>
                        </a:lnSpc>
                        <a:spcAft>
                          <a:spcPts val="1000"/>
                        </a:spcAft>
                        <a:buFont typeface="+mj-lt"/>
                        <a:buAutoNum type="arabicPeriod"/>
                      </a:pPr>
                      <a:r>
                        <a:rPr lang="ar-SA" sz="2000" dirty="0">
                          <a:effectLst/>
                          <a:latin typeface="+mn-lt"/>
                          <a:ea typeface="Times New Roman" panose="02020603050405020304" pitchFamily="18" charset="0"/>
                          <a:cs typeface="mohammad bold art 1" pitchFamily="2" charset="-78"/>
                        </a:rPr>
                        <a:t>عقد البرامج التربوية الإشرافية من قبل المعلم الأول بالمدرسة.</a:t>
                      </a:r>
                      <a:endParaRPr lang="en-US" sz="2000" dirty="0">
                        <a:effectLst/>
                        <a:latin typeface="+mn-lt"/>
                        <a:cs typeface="mohammad bold art 1" pitchFamily="2" charset="-78"/>
                      </a:endParaRPr>
                    </a:p>
                  </a:txBody>
                  <a:tcPr marL="58380" marR="583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952939075"/>
                  </a:ext>
                </a:extLst>
              </a:tr>
              <a:tr h="1594727">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أسلوب التنفيذ (علاجي)</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marL="342900" marR="228600" lvl="0" indent="-342900" algn="r" rtl="1">
                        <a:lnSpc>
                          <a:spcPct val="100000"/>
                        </a:lnSpc>
                        <a:spcAft>
                          <a:spcPts val="1000"/>
                        </a:spcAft>
                        <a:buFont typeface="+mj-lt"/>
                        <a:buAutoNum type="arabicPeriod"/>
                      </a:pPr>
                      <a:r>
                        <a:rPr lang="ar-SA" sz="2000" dirty="0">
                          <a:effectLst/>
                          <a:latin typeface="+mn-lt"/>
                          <a:ea typeface="Times New Roman" panose="02020603050405020304" pitchFamily="18" charset="0"/>
                          <a:cs typeface="mohammad bold art 1" pitchFamily="2" charset="-78"/>
                        </a:rPr>
                        <a:t>ورش تربوية داخلية.</a:t>
                      </a:r>
                    </a:p>
                    <a:p>
                      <a:pPr marL="342900" marR="228600" lvl="0" indent="-342900" algn="r" rtl="1">
                        <a:lnSpc>
                          <a:spcPct val="100000"/>
                        </a:lnSpc>
                        <a:spcAft>
                          <a:spcPts val="1000"/>
                        </a:spcAft>
                        <a:buFont typeface="+mj-lt"/>
                        <a:buAutoNum type="arabicPeriod"/>
                      </a:pPr>
                      <a:r>
                        <a:rPr lang="ar-SA" sz="2000" dirty="0">
                          <a:effectLst/>
                          <a:latin typeface="+mn-lt"/>
                          <a:cs typeface="mohammad bold art 1" pitchFamily="2" charset="-78"/>
                        </a:rPr>
                        <a:t>زيارات المعلم الأول بالمدرسة.</a:t>
                      </a:r>
                    </a:p>
                    <a:p>
                      <a:pPr marL="342900" marR="228600" lvl="0" indent="-342900" algn="r" rtl="1">
                        <a:lnSpc>
                          <a:spcPct val="100000"/>
                        </a:lnSpc>
                        <a:spcAft>
                          <a:spcPts val="1000"/>
                        </a:spcAft>
                        <a:buFont typeface="+mj-lt"/>
                        <a:buAutoNum type="arabicPeriod"/>
                      </a:pPr>
                      <a:r>
                        <a:rPr lang="ar-SA" sz="2000" dirty="0">
                          <a:effectLst/>
                          <a:latin typeface="+mn-lt"/>
                          <a:cs typeface="mohammad bold art 1" pitchFamily="2" charset="-78"/>
                        </a:rPr>
                        <a:t>الاستفادة من خبرات مشرفي قسم الصفوف الأولية.</a:t>
                      </a:r>
                    </a:p>
                    <a:p>
                      <a:pPr marL="342900" marR="228600" lvl="0" indent="-342900" algn="r" rtl="1">
                        <a:lnSpc>
                          <a:spcPct val="100000"/>
                        </a:lnSpc>
                        <a:spcAft>
                          <a:spcPts val="1000"/>
                        </a:spcAft>
                        <a:buFont typeface="+mj-lt"/>
                        <a:buAutoNum type="arabicPeriod"/>
                      </a:pPr>
                      <a:r>
                        <a:rPr lang="ar-SA" sz="2000" dirty="0">
                          <a:effectLst/>
                          <a:latin typeface="+mn-lt"/>
                          <a:cs typeface="mohammad bold art 1" pitchFamily="2" charset="-78"/>
                        </a:rPr>
                        <a:t>بناء البرنامج وفق معيار قصور الطالب</a:t>
                      </a: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المنفذون</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mn-lt"/>
                          <a:ea typeface="Times New Roman" panose="02020603050405020304" pitchFamily="18" charset="0"/>
                          <a:cs typeface="mohammad bold art 1" pitchFamily="2" charset="-78"/>
                        </a:rPr>
                        <a:t>المعلم الأول بالمدرسة</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2198266830"/>
                  </a:ext>
                </a:extLst>
              </a:tr>
              <a:tr h="344214">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أسبوع التنفيذ</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mn-lt"/>
                          <a:ea typeface="Times New Roman" panose="02020603050405020304" pitchFamily="18" charset="0"/>
                          <a:cs typeface="mohammad bold art 1" pitchFamily="2" charset="-78"/>
                        </a:rPr>
                        <a:t>بدءا من الأسبوع </a:t>
                      </a:r>
                      <a:r>
                        <a:rPr lang="ar-SA" sz="2000" dirty="0">
                          <a:solidFill>
                            <a:srgbClr val="C00000"/>
                          </a:solidFill>
                          <a:effectLst/>
                          <a:latin typeface="+mn-lt"/>
                          <a:ea typeface="Times New Roman" panose="02020603050405020304" pitchFamily="18" charset="0"/>
                          <a:cs typeface="mohammad bold art 1" pitchFamily="2" charset="-78"/>
                        </a:rPr>
                        <a:t>(9) </a:t>
                      </a:r>
                      <a:r>
                        <a:rPr lang="ar-SA" sz="2000" dirty="0">
                          <a:effectLst/>
                          <a:latin typeface="+mn-lt"/>
                          <a:ea typeface="Times New Roman" panose="02020603050405020304" pitchFamily="18" charset="0"/>
                          <a:cs typeface="mohammad bold art 1" pitchFamily="2" charset="-78"/>
                        </a:rPr>
                        <a:t>وحتى نهاية الفصل</a:t>
                      </a:r>
                      <a:endParaRPr lang="en-US" sz="2000" dirty="0">
                        <a:effectLst/>
                        <a:latin typeface="+mn-lt"/>
                        <a:ea typeface="Times New Roman" panose="02020603050405020304" pitchFamily="18" charset="0"/>
                        <a:cs typeface="mohammad bold art 1" pitchFamily="2" charset="-78"/>
                      </a:endParaRPr>
                    </a:p>
                  </a:txBody>
                  <a:tcPr marL="58380" marR="583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الجهات المساندة</a:t>
                      </a:r>
                      <a:endParaRPr lang="en-US" sz="2000" dirty="0">
                        <a:effectLst/>
                        <a:latin typeface="+mn-lt"/>
                        <a:ea typeface="Times New Roman" panose="02020603050405020304" pitchFamily="18" charset="0"/>
                        <a:cs typeface="mohammad bold art 1" pitchFamily="2" charset="-78"/>
                      </a:endParaRPr>
                    </a:p>
                  </a:txBody>
                  <a:tcPr marL="58380" marR="583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mn-lt"/>
                          <a:ea typeface="Times New Roman" panose="02020603050405020304" pitchFamily="18" charset="0"/>
                          <a:cs typeface="mohammad bold art 1" pitchFamily="2" charset="-78"/>
                        </a:rPr>
                        <a:t>قسم الصفوف الأولية</a:t>
                      </a:r>
                      <a:endParaRPr lang="en-US" sz="2000" dirty="0">
                        <a:effectLst/>
                        <a:latin typeface="+mn-lt"/>
                        <a:ea typeface="Times New Roman" panose="02020603050405020304" pitchFamily="18" charset="0"/>
                        <a:cs typeface="mohammad bold art 1" pitchFamily="2" charset="-78"/>
                      </a:endParaRPr>
                    </a:p>
                  </a:txBody>
                  <a:tcPr marL="58380" marR="583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1000768777"/>
                  </a:ext>
                </a:extLst>
              </a:tr>
              <a:tr h="344214">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موقع التنفيذ</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mn-lt"/>
                          <a:ea typeface="Times New Roman" panose="02020603050405020304" pitchFamily="18" charset="0"/>
                          <a:cs typeface="mohammad bold art 1" pitchFamily="2" charset="-78"/>
                        </a:rPr>
                        <a:t>المدرسة</a:t>
                      </a:r>
                      <a:endParaRPr lang="en-US" sz="2000" dirty="0">
                        <a:effectLst/>
                        <a:latin typeface="+mn-lt"/>
                        <a:ea typeface="Times New Roman" panose="02020603050405020304" pitchFamily="18" charset="0"/>
                        <a:cs typeface="mohammad bold art 1" pitchFamily="2" charset="-78"/>
                      </a:endParaRPr>
                    </a:p>
                  </a:txBody>
                  <a:tcPr marL="58380" marR="583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المستهدفون</a:t>
                      </a:r>
                      <a:endParaRPr lang="en-US" sz="2000" dirty="0">
                        <a:effectLst/>
                        <a:latin typeface="+mn-lt"/>
                        <a:ea typeface="Times New Roman" panose="02020603050405020304" pitchFamily="18" charset="0"/>
                        <a:cs typeface="mohammad bold art 1" pitchFamily="2" charset="-78"/>
                      </a:endParaRPr>
                    </a:p>
                  </a:txBody>
                  <a:tcPr marL="58380" marR="583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mn-lt"/>
                          <a:ea typeface="Times New Roman" panose="02020603050405020304" pitchFamily="18" charset="0"/>
                          <a:cs typeface="mohammad bold art 1" pitchFamily="2" charset="-78"/>
                        </a:rPr>
                        <a:t>معلمو الصف الثالث</a:t>
                      </a:r>
                      <a:endParaRPr lang="en-US" sz="2000" dirty="0">
                        <a:effectLst/>
                        <a:latin typeface="+mn-lt"/>
                        <a:ea typeface="Times New Roman" panose="02020603050405020304" pitchFamily="18" charset="0"/>
                        <a:cs typeface="mohammad bold art 1" pitchFamily="2" charset="-78"/>
                      </a:endParaRPr>
                    </a:p>
                  </a:txBody>
                  <a:tcPr marL="58380" marR="583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344610651"/>
                  </a:ext>
                </a:extLst>
              </a:tr>
              <a:tr h="344214">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مؤشر الإنجاز</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r" rtl="1">
                        <a:lnSpc>
                          <a:spcPct val="115000"/>
                        </a:lnSpc>
                        <a:spcAft>
                          <a:spcPts val="0"/>
                        </a:spcAft>
                      </a:pPr>
                      <a:r>
                        <a:rPr lang="ar-SA" sz="2000" dirty="0">
                          <a:effectLst/>
                          <a:latin typeface="+mn-lt"/>
                          <a:ea typeface="Times New Roman" panose="02020603050405020304" pitchFamily="18" charset="0"/>
                          <a:cs typeface="mohammad bold art 1" pitchFamily="2" charset="-78"/>
                        </a:rPr>
                        <a:t>تحسن أداء 70% على الأقل في القدرة على مهارات التعليم الجيد والتدريس الفعال.</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957379926"/>
                  </a:ext>
                </a:extLst>
              </a:tr>
              <a:tr h="344214">
                <a:tc>
                  <a:txBody>
                    <a:bodyPr/>
                    <a:lstStyle/>
                    <a:p>
                      <a:pPr algn="ctr" rtl="1">
                        <a:lnSpc>
                          <a:spcPct val="115000"/>
                        </a:lnSpc>
                        <a:spcAft>
                          <a:spcPts val="0"/>
                        </a:spcAft>
                      </a:pPr>
                      <a:r>
                        <a:rPr lang="ar-SA" sz="2000" dirty="0">
                          <a:effectLst/>
                          <a:latin typeface="+mn-lt"/>
                          <a:ea typeface="Times New Roman" panose="02020603050405020304" pitchFamily="18" charset="0"/>
                          <a:cs typeface="mohammad bold art 1" pitchFamily="2" charset="-78"/>
                        </a:rPr>
                        <a:t>التقييم</a:t>
                      </a:r>
                      <a:endParaRPr lang="en-US" sz="2000" dirty="0">
                        <a:effectLst/>
                        <a:latin typeface="+mn-lt"/>
                        <a:ea typeface="Times New Roman" panose="02020603050405020304" pitchFamily="18" charset="0"/>
                        <a:cs typeface="mohammad bold art 1" pitchFamily="2" charset="-78"/>
                      </a:endParaRPr>
                    </a:p>
                  </a:txBody>
                  <a:tcPr marL="58380" marR="583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r" rtl="1">
                        <a:lnSpc>
                          <a:spcPct val="115000"/>
                        </a:lnSpc>
                        <a:spcAft>
                          <a:spcPts val="0"/>
                        </a:spcAft>
                      </a:pPr>
                      <a:r>
                        <a:rPr lang="ar-SA" sz="2000" dirty="0">
                          <a:effectLst/>
                          <a:latin typeface="+mn-lt"/>
                          <a:ea typeface="Times New Roman" panose="02020603050405020304" pitchFamily="18" charset="0"/>
                          <a:cs typeface="mohammad bold art 1" pitchFamily="2" charset="-78"/>
                        </a:rPr>
                        <a:t> تنفيذ الدروس التطبيقية والتبادلية بين المعلمين، مع وجود مخططات البرنامج.</a:t>
                      </a:r>
                      <a:endParaRPr lang="en-US" sz="2000" dirty="0">
                        <a:effectLst/>
                        <a:latin typeface="+mn-lt"/>
                        <a:ea typeface="Times New Roman" panose="02020603050405020304" pitchFamily="18" charset="0"/>
                        <a:cs typeface="mohammad bold art 1" pitchFamily="2" charset="-78"/>
                      </a:endParaRPr>
                    </a:p>
                  </a:txBody>
                  <a:tcPr marL="58380" marR="583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108704437"/>
                  </a:ext>
                </a:extLst>
              </a:tr>
            </a:tbl>
          </a:graphicData>
        </a:graphic>
      </p:graphicFrame>
    </p:spTree>
    <p:extLst>
      <p:ext uri="{BB962C8B-B14F-4D97-AF65-F5344CB8AC3E}">
        <p14:creationId xmlns:p14="http://schemas.microsoft.com/office/powerpoint/2010/main" val="386509494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3E2AF106-8AEA-4310-BBE4-67CCF14D265C}"/>
              </a:ext>
            </a:extLst>
          </p:cNvPr>
          <p:cNvGraphicFramePr>
            <a:graphicFrameLocks noGrp="1"/>
          </p:cNvGraphicFramePr>
          <p:nvPr>
            <p:extLst>
              <p:ext uri="{D42A27DB-BD31-4B8C-83A1-F6EECF244321}">
                <p14:modId xmlns:p14="http://schemas.microsoft.com/office/powerpoint/2010/main" val="1658841252"/>
              </p:ext>
            </p:extLst>
          </p:nvPr>
        </p:nvGraphicFramePr>
        <p:xfrm>
          <a:off x="411051" y="296213"/>
          <a:ext cx="11369898" cy="5948445"/>
        </p:xfrm>
        <a:graphic>
          <a:graphicData uri="http://schemas.openxmlformats.org/drawingml/2006/table">
            <a:tbl>
              <a:tblPr rtl="1" firstRow="1" firstCol="1" bandRow="1"/>
              <a:tblGrid>
                <a:gridCol w="3101640">
                  <a:extLst>
                    <a:ext uri="{9D8B030D-6E8A-4147-A177-3AD203B41FA5}">
                      <a16:colId xmlns:a16="http://schemas.microsoft.com/office/drawing/2014/main" val="3650154798"/>
                    </a:ext>
                  </a:extLst>
                </a:gridCol>
                <a:gridCol w="4141422">
                  <a:extLst>
                    <a:ext uri="{9D8B030D-6E8A-4147-A177-3AD203B41FA5}">
                      <a16:colId xmlns:a16="http://schemas.microsoft.com/office/drawing/2014/main" val="49656335"/>
                    </a:ext>
                  </a:extLst>
                </a:gridCol>
                <a:gridCol w="1919121">
                  <a:extLst>
                    <a:ext uri="{9D8B030D-6E8A-4147-A177-3AD203B41FA5}">
                      <a16:colId xmlns:a16="http://schemas.microsoft.com/office/drawing/2014/main" val="1904043637"/>
                    </a:ext>
                  </a:extLst>
                </a:gridCol>
                <a:gridCol w="2207715">
                  <a:extLst>
                    <a:ext uri="{9D8B030D-6E8A-4147-A177-3AD203B41FA5}">
                      <a16:colId xmlns:a16="http://schemas.microsoft.com/office/drawing/2014/main" val="1157545475"/>
                    </a:ext>
                  </a:extLst>
                </a:gridCol>
              </a:tblGrid>
              <a:tr h="312633">
                <a:tc>
                  <a:txBody>
                    <a:bodyPr/>
                    <a:lstStyle/>
                    <a:p>
                      <a:pPr algn="ctr" rtl="1">
                        <a:lnSpc>
                          <a:spcPct val="115000"/>
                        </a:lnSpc>
                        <a:spcAft>
                          <a:spcPts val="0"/>
                        </a:spcAft>
                      </a:pPr>
                      <a:r>
                        <a:rPr lang="ar-SA" sz="2000" b="0" dirty="0">
                          <a:solidFill>
                            <a:schemeClr val="tx1"/>
                          </a:solidFill>
                          <a:effectLst/>
                          <a:latin typeface="Calibri" panose="020F0502020204030204" pitchFamily="34" charset="0"/>
                          <a:ea typeface="Times New Roman" panose="02020603050405020304" pitchFamily="18" charset="0"/>
                          <a:cs typeface="mohammad bold art 1" pitchFamily="2" charset="-78"/>
                        </a:rPr>
                        <a:t>اسم البرنامج</a:t>
                      </a:r>
                      <a:endParaRPr lang="en-US" sz="2000" b="0" dirty="0">
                        <a:solidFill>
                          <a:schemeClr val="tx1"/>
                        </a:solidFill>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800" b="0" dirty="0">
                          <a:solidFill>
                            <a:srgbClr val="0000CC"/>
                          </a:solidFill>
                          <a:effectLst/>
                          <a:latin typeface="Calibri" panose="020F0502020204030204" pitchFamily="34" charset="0"/>
                          <a:ea typeface="Times New Roman" panose="02020603050405020304" pitchFamily="18" charset="0"/>
                          <a:cs typeface="mohammad bold art 1" pitchFamily="2" charset="-78"/>
                        </a:rPr>
                        <a:t>تمكين الطالب </a:t>
                      </a:r>
                      <a:endParaRPr lang="en-US" sz="28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610513137"/>
                  </a:ext>
                </a:extLst>
              </a:tr>
              <a:tr h="485159">
                <a:tc>
                  <a:txBody>
                    <a:bodyPr/>
                    <a:lstStyle/>
                    <a:p>
                      <a:pPr marL="342900" marR="228600" lvl="0" indent="-342900" algn="ctr" rtl="1">
                        <a:lnSpc>
                          <a:spcPct val="115000"/>
                        </a:lnSpc>
                        <a:spcAft>
                          <a:spcPts val="0"/>
                        </a:spcAft>
                        <a:buFont typeface="Monotype Sorts" panose="01010601010101010101" pitchFamily="2" charset="2"/>
                        <a:buChar char=""/>
                      </a:pPr>
                      <a:r>
                        <a:rPr lang="ar-SA" sz="2000" b="0" dirty="0">
                          <a:solidFill>
                            <a:srgbClr val="C00000"/>
                          </a:solidFill>
                          <a:effectLst/>
                          <a:latin typeface="Calibri" panose="020F0502020204030204" pitchFamily="34" charset="0"/>
                          <a:ea typeface="Times New Roman" panose="02020603050405020304" pitchFamily="18" charset="0"/>
                          <a:cs typeface="mohammad bold art 1" pitchFamily="2" charset="-78"/>
                        </a:rPr>
                        <a:t>الهدف التفصيلي الثالث</a:t>
                      </a:r>
                      <a:endParaRPr lang="en-US" sz="2000" b="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000" b="0" dirty="0">
                          <a:solidFill>
                            <a:srgbClr val="C00000"/>
                          </a:solidFill>
                          <a:effectLst/>
                          <a:latin typeface="Calibri" panose="020F0502020204030204" pitchFamily="34" charset="0"/>
                          <a:ea typeface="Times New Roman" panose="02020603050405020304" pitchFamily="18" charset="0"/>
                          <a:cs typeface="mohammad bold art 1" pitchFamily="2" charset="-78"/>
                        </a:rPr>
                        <a:t>تحسين مستوى التحصيل الدراسي، بما يعادل 80% على الأقل في زمن محدد.</a:t>
                      </a:r>
                      <a:endParaRPr lang="en-US" sz="2000" b="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1">
                        <a:lumMod val="90000"/>
                      </a:schemeClr>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55317980"/>
                  </a:ext>
                </a:extLst>
              </a:tr>
              <a:tr h="521187">
                <a:tc>
                  <a:txBody>
                    <a:bodyPr/>
                    <a:lstStyle/>
                    <a:p>
                      <a:pPr algn="ctr" rtl="1">
                        <a:lnSpc>
                          <a:spcPct val="115000"/>
                        </a:lnSpc>
                        <a:spcAft>
                          <a:spcPts val="0"/>
                        </a:spcAft>
                      </a:pPr>
                      <a:r>
                        <a:rPr lang="ar-SA" sz="2000" b="0" dirty="0">
                          <a:solidFill>
                            <a:schemeClr val="tx1"/>
                          </a:solidFill>
                          <a:effectLst/>
                          <a:latin typeface="Calibri" panose="020F0502020204030204" pitchFamily="34" charset="0"/>
                          <a:ea typeface="Times New Roman" panose="02020603050405020304" pitchFamily="18" charset="0"/>
                          <a:cs typeface="mohammad bold art 1" pitchFamily="2" charset="-78"/>
                        </a:rPr>
                        <a:t>أهداف البرنامج</a:t>
                      </a:r>
                      <a:endParaRPr lang="en-US" sz="2000" b="0" dirty="0">
                        <a:solidFill>
                          <a:schemeClr val="tx1"/>
                        </a:solidFill>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marL="342900" marR="228600" lvl="0" indent="-342900" algn="r" rtl="1">
                        <a:lnSpc>
                          <a:spcPct val="100000"/>
                        </a:lnSpc>
                        <a:spcAft>
                          <a:spcPts val="1000"/>
                        </a:spcAft>
                        <a:buFont typeface="+mj-lt"/>
                        <a:buAutoNum type="arabicPeriod"/>
                      </a:pPr>
                      <a:r>
                        <a:rPr lang="ar-SA" sz="1800" b="0" dirty="0">
                          <a:effectLst/>
                          <a:latin typeface="Calibri" panose="020F0502020204030204" pitchFamily="34" charset="0"/>
                          <a:ea typeface="Times New Roman" panose="02020603050405020304" pitchFamily="18" charset="0"/>
                          <a:cs typeface="mohammad bold art 1" pitchFamily="2" charset="-78"/>
                        </a:rPr>
                        <a:t>تعريف الطالب بوضعه التحصيلي.</a:t>
                      </a:r>
                    </a:p>
                    <a:p>
                      <a:pPr marL="342900" marR="228600" lvl="0" indent="-342900" algn="r" rtl="1">
                        <a:lnSpc>
                          <a:spcPct val="100000"/>
                        </a:lnSpc>
                        <a:spcAft>
                          <a:spcPts val="1000"/>
                        </a:spcAft>
                        <a:buFont typeface="+mj-lt"/>
                        <a:buAutoNum type="arabicPeriod"/>
                      </a:pPr>
                      <a:r>
                        <a:rPr lang="ar-SA" sz="1800" b="0" dirty="0">
                          <a:effectLst/>
                          <a:latin typeface="Calibri" panose="020F0502020204030204" pitchFamily="34" charset="0"/>
                          <a:cs typeface="mohammad bold art 1" pitchFamily="2" charset="-78"/>
                        </a:rPr>
                        <a:t>تدريب الطالب على أنجح طرق تطور التحصيل الدراسي.</a:t>
                      </a:r>
                    </a:p>
                    <a:p>
                      <a:pPr marL="342900" marR="228600" lvl="0" indent="-342900" algn="r" rtl="1">
                        <a:lnSpc>
                          <a:spcPct val="100000"/>
                        </a:lnSpc>
                        <a:spcAft>
                          <a:spcPts val="1000"/>
                        </a:spcAft>
                        <a:buFont typeface="+mj-lt"/>
                        <a:buAutoNum type="arabicPeriod"/>
                      </a:pPr>
                      <a:r>
                        <a:rPr lang="ar-SA" sz="1800" b="0" dirty="0">
                          <a:effectLst/>
                          <a:latin typeface="Calibri" panose="020F0502020204030204" pitchFamily="34" charset="0"/>
                          <a:cs typeface="mohammad bold art 1" pitchFamily="2" charset="-78"/>
                        </a:rPr>
                        <a:t>مساعدة الطالب على جودة التفكير باستخدام </a:t>
                      </a:r>
                      <a:r>
                        <a:rPr lang="ar-SA" sz="1800" b="0" dirty="0" err="1">
                          <a:effectLst/>
                          <a:latin typeface="Calibri" panose="020F0502020204030204" pitchFamily="34" charset="0"/>
                          <a:cs typeface="mohammad bold art 1" pitchFamily="2" charset="-78"/>
                        </a:rPr>
                        <a:t>الذكاءات</a:t>
                      </a:r>
                      <a:r>
                        <a:rPr lang="ar-SA" sz="1800" b="0" dirty="0">
                          <a:effectLst/>
                          <a:latin typeface="Calibri" panose="020F0502020204030204" pitchFamily="34" charset="0"/>
                          <a:cs typeface="mohammad bold art 1" pitchFamily="2" charset="-78"/>
                        </a:rPr>
                        <a:t> المتعددة.</a:t>
                      </a:r>
                    </a:p>
                    <a:p>
                      <a:pPr marL="342900" marR="228600" lvl="0" indent="-342900" algn="r" rtl="1">
                        <a:lnSpc>
                          <a:spcPct val="100000"/>
                        </a:lnSpc>
                        <a:spcAft>
                          <a:spcPts val="1000"/>
                        </a:spcAft>
                        <a:buFont typeface="+mj-lt"/>
                        <a:buAutoNum type="arabicPeriod"/>
                      </a:pPr>
                      <a:r>
                        <a:rPr lang="ar-SA" sz="1800" b="0" dirty="0">
                          <a:effectLst/>
                          <a:latin typeface="Calibri" panose="020F0502020204030204" pitchFamily="34" charset="0"/>
                          <a:cs typeface="mohammad bold art 1" pitchFamily="2" charset="-78"/>
                        </a:rPr>
                        <a:t>تمكين الطالب من البحث والاكتشاف عن المعارف الصحيحة.</a:t>
                      </a:r>
                      <a:endParaRPr lang="en-US" sz="1800" b="0" dirty="0">
                        <a:effectLst/>
                        <a:latin typeface="Calibri" panose="020F0502020204030204" pitchFamily="34"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27192174"/>
                  </a:ext>
                </a:extLst>
              </a:tr>
              <a:tr h="1425498">
                <a:tc>
                  <a:txBody>
                    <a:bodyPr/>
                    <a:lstStyle/>
                    <a:p>
                      <a:pPr algn="ctr" rtl="1">
                        <a:lnSpc>
                          <a:spcPct val="115000"/>
                        </a:lnSpc>
                        <a:spcAft>
                          <a:spcPts val="0"/>
                        </a:spcAft>
                      </a:pPr>
                      <a:r>
                        <a:rPr lang="ar-SA" sz="2000" b="0" dirty="0">
                          <a:solidFill>
                            <a:schemeClr val="tx1"/>
                          </a:solidFill>
                          <a:effectLst/>
                          <a:latin typeface="Calibri" panose="020F0502020204030204" pitchFamily="34" charset="0"/>
                          <a:ea typeface="Times New Roman" panose="02020603050405020304" pitchFamily="18" charset="0"/>
                          <a:cs typeface="mohammad bold art 1" pitchFamily="2" charset="-78"/>
                        </a:rPr>
                        <a:t>أسلوب التنفيذ </a:t>
                      </a:r>
                    </a:p>
                    <a:p>
                      <a:pPr algn="ctr" rtl="1">
                        <a:lnSpc>
                          <a:spcPct val="115000"/>
                        </a:lnSpc>
                        <a:spcAft>
                          <a:spcPts val="0"/>
                        </a:spcAft>
                      </a:pPr>
                      <a:r>
                        <a:rPr lang="ar-SA" sz="2000" b="0" dirty="0">
                          <a:solidFill>
                            <a:schemeClr val="tx1"/>
                          </a:solidFill>
                          <a:effectLst/>
                          <a:latin typeface="Calibri" panose="020F0502020204030204" pitchFamily="34" charset="0"/>
                          <a:ea typeface="Times New Roman" panose="02020603050405020304" pitchFamily="18" charset="0"/>
                          <a:cs typeface="mohammad bold art 1" pitchFamily="2" charset="-78"/>
                        </a:rPr>
                        <a:t>(وقائي - علاجي)</a:t>
                      </a:r>
                      <a:endParaRPr lang="en-US" sz="2000" b="0" dirty="0">
                        <a:solidFill>
                          <a:schemeClr val="tx1"/>
                        </a:solidFill>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marL="342900" marR="228600" lvl="0" indent="-342900" algn="r" rtl="1">
                        <a:lnSpc>
                          <a:spcPct val="100000"/>
                        </a:lnSpc>
                        <a:spcAft>
                          <a:spcPts val="1000"/>
                        </a:spcAft>
                        <a:buFont typeface="+mj-lt"/>
                        <a:buAutoNum type="arabicPeriod"/>
                      </a:pPr>
                      <a:r>
                        <a:rPr lang="ar-SA" sz="1800" b="0" dirty="0">
                          <a:effectLst/>
                          <a:latin typeface="Calibri" panose="020F0502020204030204" pitchFamily="34" charset="0"/>
                          <a:ea typeface="Times New Roman" panose="02020603050405020304" pitchFamily="18" charset="0"/>
                          <a:cs typeface="mohammad bold art 1" pitchFamily="2" charset="-78"/>
                        </a:rPr>
                        <a:t>مساعدة الطالب على رفع مسببات التأخر</a:t>
                      </a:r>
                      <a:endParaRPr lang="en-US" sz="1800" b="0" dirty="0">
                        <a:effectLst/>
                        <a:latin typeface="Calibri" panose="020F0502020204030204" pitchFamily="34" charset="0"/>
                        <a:cs typeface="mohammad bold art 1" pitchFamily="2" charset="-78"/>
                      </a:endParaRPr>
                    </a:p>
                    <a:p>
                      <a:pPr marL="342900" marR="228600" lvl="0" indent="-342900" algn="r" rtl="1">
                        <a:lnSpc>
                          <a:spcPct val="100000"/>
                        </a:lnSpc>
                        <a:spcAft>
                          <a:spcPts val="1000"/>
                        </a:spcAft>
                        <a:buFont typeface="+mj-lt"/>
                        <a:buAutoNum type="arabicPeriod"/>
                      </a:pPr>
                      <a:r>
                        <a:rPr lang="ar-SA" sz="1800" b="0" dirty="0">
                          <a:effectLst/>
                          <a:latin typeface="Calibri" panose="020F0502020204030204" pitchFamily="34" charset="0"/>
                          <a:ea typeface="Times New Roman" panose="02020603050405020304" pitchFamily="18" charset="0"/>
                          <a:cs typeface="mohammad bold art 1" pitchFamily="2" charset="-78"/>
                        </a:rPr>
                        <a:t>الاستفادة من حصص النشاط في تحسين التحصيل المهاري والمعرفي وحرية الرأي.</a:t>
                      </a:r>
                      <a:endParaRPr lang="en-US" sz="1800" b="0" dirty="0">
                        <a:effectLst/>
                        <a:latin typeface="Calibri" panose="020F0502020204030204" pitchFamily="34" charset="0"/>
                        <a:cs typeface="mohammad bold art 1" pitchFamily="2" charset="-78"/>
                      </a:endParaRPr>
                    </a:p>
                    <a:p>
                      <a:pPr marL="342900" marR="228600" lvl="0" indent="-342900" algn="r" rtl="1">
                        <a:lnSpc>
                          <a:spcPct val="100000"/>
                        </a:lnSpc>
                        <a:spcAft>
                          <a:spcPts val="1000"/>
                        </a:spcAft>
                        <a:buFont typeface="+mj-lt"/>
                        <a:buAutoNum type="arabicPeriod"/>
                      </a:pPr>
                      <a:r>
                        <a:rPr lang="ar-SA" sz="1800" b="0" dirty="0">
                          <a:effectLst/>
                          <a:latin typeface="Calibri" panose="020F0502020204030204" pitchFamily="34" charset="0"/>
                          <a:ea typeface="Times New Roman" panose="02020603050405020304" pitchFamily="18" charset="0"/>
                          <a:cs typeface="mohammad bold art 1" pitchFamily="2" charset="-78"/>
                        </a:rPr>
                        <a:t>ربط القراءة بالتهجئة الإملائية .</a:t>
                      </a:r>
                    </a:p>
                    <a:p>
                      <a:pPr marL="342900" marR="228600" lvl="0" indent="-342900" algn="r" rtl="1">
                        <a:lnSpc>
                          <a:spcPct val="100000"/>
                        </a:lnSpc>
                        <a:spcAft>
                          <a:spcPts val="1000"/>
                        </a:spcAft>
                        <a:buFont typeface="+mj-lt"/>
                        <a:buAutoNum type="arabicPeriod"/>
                      </a:pPr>
                      <a:r>
                        <a:rPr lang="ar-SA" sz="1800" b="0" dirty="0">
                          <a:effectLst/>
                          <a:latin typeface="Calibri" panose="020F0502020204030204" pitchFamily="34" charset="0"/>
                          <a:cs typeface="mohammad bold art 1" pitchFamily="2" charset="-78"/>
                        </a:rPr>
                        <a:t>فك الخلط المعرفي لدى الطالب.</a:t>
                      </a:r>
                    </a:p>
                    <a:p>
                      <a:pPr marL="342900" marR="228600" lvl="0" indent="-342900" algn="r" rtl="1">
                        <a:lnSpc>
                          <a:spcPct val="100000"/>
                        </a:lnSpc>
                        <a:spcAft>
                          <a:spcPts val="1000"/>
                        </a:spcAft>
                        <a:buFont typeface="+mj-lt"/>
                        <a:buAutoNum type="arabicPeriod"/>
                      </a:pPr>
                      <a:r>
                        <a:rPr lang="ar-SA" sz="1800" b="0" dirty="0">
                          <a:effectLst/>
                          <a:latin typeface="Calibri" panose="020F0502020204030204" pitchFamily="34" charset="0"/>
                          <a:cs typeface="mohammad bold art 1" pitchFamily="2" charset="-78"/>
                        </a:rPr>
                        <a:t>تطبيق المعارف الجديدة في حياة الطالب</a:t>
                      </a:r>
                      <a:endParaRPr lang="en-US" sz="1800" b="0" dirty="0">
                        <a:effectLst/>
                        <a:latin typeface="Calibri" panose="020F0502020204030204" pitchFamily="34"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المنفذون</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marL="0" marR="244475" lvl="0" indent="0" algn="r" rtl="1">
                        <a:lnSpc>
                          <a:spcPct val="115000"/>
                        </a:lnSpc>
                        <a:spcAft>
                          <a:spcPts val="0"/>
                        </a:spcAft>
                        <a:buFont typeface="+mj-lt"/>
                        <a:buNone/>
                      </a:pPr>
                      <a:r>
                        <a:rPr lang="ar-SA" sz="2000" b="0" dirty="0">
                          <a:effectLst/>
                          <a:latin typeface="Calibri" panose="020F0502020204030204" pitchFamily="34" charset="0"/>
                          <a:ea typeface="Times New Roman" panose="02020603050405020304" pitchFamily="18" charset="0"/>
                          <a:cs typeface="mohammad bold art 1" pitchFamily="2" charset="-78"/>
                        </a:rPr>
                        <a:t>المعلمون</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261055484"/>
                  </a:ext>
                </a:extLst>
              </a:tr>
              <a:tr h="312633">
                <a:tc>
                  <a:txBody>
                    <a:bodyPr/>
                    <a:lstStyle/>
                    <a:p>
                      <a:pPr algn="ctr" rtl="1">
                        <a:lnSpc>
                          <a:spcPct val="115000"/>
                        </a:lnSpc>
                        <a:spcAft>
                          <a:spcPts val="0"/>
                        </a:spcAft>
                      </a:pPr>
                      <a:r>
                        <a:rPr lang="ar-SA" sz="2000" b="0" dirty="0">
                          <a:solidFill>
                            <a:schemeClr val="tx1"/>
                          </a:solidFill>
                          <a:effectLst/>
                          <a:latin typeface="Calibri" panose="020F0502020204030204" pitchFamily="34" charset="0"/>
                          <a:ea typeface="Times New Roman" panose="02020603050405020304" pitchFamily="18" charset="0"/>
                          <a:cs typeface="mohammad bold art 1" pitchFamily="2" charset="-78"/>
                        </a:rPr>
                        <a:t>أسبوع التنفيذ</a:t>
                      </a:r>
                      <a:endParaRPr lang="en-US" sz="2000" b="0" dirty="0">
                        <a:solidFill>
                          <a:schemeClr val="tx1"/>
                        </a:solidFill>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بدءا من الأسبوع (7) وحتى نهاية الفصل</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الجهات المساندة</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المعلم الأول – المرشد</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1279741350"/>
                  </a:ext>
                </a:extLst>
              </a:tr>
              <a:tr h="312633">
                <a:tc>
                  <a:txBody>
                    <a:bodyPr/>
                    <a:lstStyle/>
                    <a:p>
                      <a:pPr algn="ctr" rtl="1">
                        <a:lnSpc>
                          <a:spcPct val="115000"/>
                        </a:lnSpc>
                        <a:spcAft>
                          <a:spcPts val="0"/>
                        </a:spcAft>
                      </a:pPr>
                      <a:r>
                        <a:rPr lang="ar-SA" sz="2000" b="0" dirty="0">
                          <a:solidFill>
                            <a:schemeClr val="tx1"/>
                          </a:solidFill>
                          <a:effectLst/>
                          <a:latin typeface="Calibri" panose="020F0502020204030204" pitchFamily="34" charset="0"/>
                          <a:ea typeface="Times New Roman" panose="02020603050405020304" pitchFamily="18" charset="0"/>
                          <a:cs typeface="mohammad bold art 1" pitchFamily="2" charset="-78"/>
                        </a:rPr>
                        <a:t>موقع التنفيذ</a:t>
                      </a:r>
                      <a:endParaRPr lang="en-US" sz="2000" b="0" dirty="0">
                        <a:solidFill>
                          <a:schemeClr val="tx1"/>
                        </a:solidFill>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المدارس</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المستهدفون</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طلاب الأولية</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2966234283"/>
                  </a:ext>
                </a:extLst>
              </a:tr>
              <a:tr h="312633">
                <a:tc>
                  <a:txBody>
                    <a:bodyPr/>
                    <a:lstStyle/>
                    <a:p>
                      <a:pPr algn="ctr" rtl="1">
                        <a:lnSpc>
                          <a:spcPct val="115000"/>
                        </a:lnSpc>
                        <a:spcAft>
                          <a:spcPts val="0"/>
                        </a:spcAft>
                      </a:pPr>
                      <a:r>
                        <a:rPr lang="ar-SA" sz="2000" b="0" dirty="0">
                          <a:solidFill>
                            <a:schemeClr val="tx1"/>
                          </a:solidFill>
                          <a:effectLst/>
                          <a:latin typeface="Calibri" panose="020F0502020204030204" pitchFamily="34" charset="0"/>
                          <a:ea typeface="Times New Roman" panose="02020603050405020304" pitchFamily="18" charset="0"/>
                          <a:cs typeface="mohammad bold art 1" pitchFamily="2" charset="-78"/>
                        </a:rPr>
                        <a:t>مؤشر الإنجاز</a:t>
                      </a:r>
                      <a:endParaRPr lang="en-US" sz="2000" b="0" dirty="0">
                        <a:solidFill>
                          <a:schemeClr val="tx1"/>
                        </a:solidFill>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تحسن مستوى المقدرة القرائية بنسبة لا تقل عن 80% للطلاب</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095167936"/>
                  </a:ext>
                </a:extLst>
              </a:tr>
              <a:tr h="312633">
                <a:tc>
                  <a:txBody>
                    <a:bodyPr/>
                    <a:lstStyle/>
                    <a:p>
                      <a:pPr algn="ctr" rtl="1">
                        <a:lnSpc>
                          <a:spcPct val="115000"/>
                        </a:lnSpc>
                        <a:spcAft>
                          <a:spcPts val="0"/>
                        </a:spcAft>
                      </a:pPr>
                      <a:r>
                        <a:rPr lang="ar-SA" sz="2000" b="0" dirty="0">
                          <a:solidFill>
                            <a:schemeClr val="tx1"/>
                          </a:solidFill>
                          <a:effectLst/>
                          <a:latin typeface="Calibri" panose="020F0502020204030204" pitchFamily="34" charset="0"/>
                          <a:ea typeface="Times New Roman" panose="02020603050405020304" pitchFamily="18" charset="0"/>
                          <a:cs typeface="mohammad bold art 1" pitchFamily="2" charset="-78"/>
                        </a:rPr>
                        <a:t>التقييم</a:t>
                      </a:r>
                      <a:endParaRPr lang="en-US" sz="2000" b="0" dirty="0">
                        <a:solidFill>
                          <a:schemeClr val="tx1"/>
                        </a:solidFill>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 السرعة والجودة في أداء المهارة وفق الزمن المخصص للأداء.</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3500" marR="6350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540948618"/>
                  </a:ext>
                </a:extLst>
              </a:tr>
            </a:tbl>
          </a:graphicData>
        </a:graphic>
      </p:graphicFrame>
    </p:spTree>
    <p:extLst>
      <p:ext uri="{BB962C8B-B14F-4D97-AF65-F5344CB8AC3E}">
        <p14:creationId xmlns:p14="http://schemas.microsoft.com/office/powerpoint/2010/main" val="287977695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7BA7F3A1-E940-4A99-AEB4-BF604E7E2167}"/>
              </a:ext>
            </a:extLst>
          </p:cNvPr>
          <p:cNvGraphicFramePr>
            <a:graphicFrameLocks noGrp="1"/>
          </p:cNvGraphicFramePr>
          <p:nvPr>
            <p:extLst>
              <p:ext uri="{D42A27DB-BD31-4B8C-83A1-F6EECF244321}">
                <p14:modId xmlns:p14="http://schemas.microsoft.com/office/powerpoint/2010/main" val="2333907874"/>
              </p:ext>
            </p:extLst>
          </p:nvPr>
        </p:nvGraphicFramePr>
        <p:xfrm>
          <a:off x="433589" y="528034"/>
          <a:ext cx="11324821" cy="5071895"/>
        </p:xfrm>
        <a:graphic>
          <a:graphicData uri="http://schemas.openxmlformats.org/drawingml/2006/table">
            <a:tbl>
              <a:tblPr rtl="1" firstRow="1" firstCol="1" bandRow="1"/>
              <a:tblGrid>
                <a:gridCol w="3089342">
                  <a:extLst>
                    <a:ext uri="{9D8B030D-6E8A-4147-A177-3AD203B41FA5}">
                      <a16:colId xmlns:a16="http://schemas.microsoft.com/office/drawing/2014/main" val="3987712025"/>
                    </a:ext>
                  </a:extLst>
                </a:gridCol>
                <a:gridCol w="4125003">
                  <a:extLst>
                    <a:ext uri="{9D8B030D-6E8A-4147-A177-3AD203B41FA5}">
                      <a16:colId xmlns:a16="http://schemas.microsoft.com/office/drawing/2014/main" val="2047555755"/>
                    </a:ext>
                  </a:extLst>
                </a:gridCol>
                <a:gridCol w="1911511">
                  <a:extLst>
                    <a:ext uri="{9D8B030D-6E8A-4147-A177-3AD203B41FA5}">
                      <a16:colId xmlns:a16="http://schemas.microsoft.com/office/drawing/2014/main" val="2222100975"/>
                    </a:ext>
                  </a:extLst>
                </a:gridCol>
                <a:gridCol w="2198965">
                  <a:extLst>
                    <a:ext uri="{9D8B030D-6E8A-4147-A177-3AD203B41FA5}">
                      <a16:colId xmlns:a16="http://schemas.microsoft.com/office/drawing/2014/main" val="2472026266"/>
                    </a:ext>
                  </a:extLst>
                </a:gridCol>
              </a:tblGrid>
              <a:tr h="416130">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اسم البرنامج</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800" dirty="0">
                          <a:solidFill>
                            <a:srgbClr val="0000CC"/>
                          </a:solidFill>
                          <a:effectLst/>
                          <a:latin typeface="Calibri" panose="020F0502020204030204" pitchFamily="34" charset="0"/>
                          <a:ea typeface="Times New Roman" panose="02020603050405020304" pitchFamily="18" charset="0"/>
                          <a:cs typeface="mohammad bold art 1" pitchFamily="2" charset="-78"/>
                        </a:rPr>
                        <a:t>التنمية المهارية</a:t>
                      </a:r>
                      <a:endParaRPr lang="en-US" sz="28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059017388"/>
                  </a:ext>
                </a:extLst>
              </a:tr>
              <a:tr h="292208">
                <a:tc>
                  <a:txBody>
                    <a:bodyPr/>
                    <a:lstStyle/>
                    <a:p>
                      <a:pPr marL="342900" marR="228600" lvl="0" indent="-342900" algn="ctr" rtl="1">
                        <a:lnSpc>
                          <a:spcPct val="115000"/>
                        </a:lnSpc>
                        <a:spcAft>
                          <a:spcPts val="0"/>
                        </a:spcAft>
                        <a:buFont typeface="Monotype Sorts" panose="01010601010101010101" pitchFamily="2" charset="2"/>
                        <a:buChar char=""/>
                      </a:pP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الهدف التفصيلي الرابع</a:t>
                      </a:r>
                      <a:endParaRPr lang="en-US" sz="200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توظيف المنصات التعليمية في رفع الكفاءة القرائية للطلاب.</a:t>
                      </a:r>
                      <a:endParaRPr lang="en-US" sz="200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1">
                        <a:lumMod val="90000"/>
                      </a:schemeClr>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539463204"/>
                  </a:ext>
                </a:extLst>
              </a:tr>
              <a:tr h="2177429">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أهداف البرنامج</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توظيف (الميديا) المصاحبة لكتاب الطالب في رفع مستوى التحصيل.</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الاستفادة من مدونات وملاحظات المعلمين في علاج مشكلات التأخر الدراسي.</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استخدام الإمكانات التقنية في عمليات الوقاية والعلاج ورقع كفاءة التحصيل.</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إعداد تدريبات ونشاطات صفية ولا صفية تسهم في علاج التأخر الدراسي.</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مكافأة المتميزين بالمشاركة في الإذاعة المدرسية الصباحية.</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تقديم التعزيز والتحفيز المناسبين للطلاب الذين يظهرون تحسنا ملحوظًا.</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611017480"/>
                  </a:ext>
                </a:extLst>
              </a:tr>
              <a:tr h="416130">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الأسلوب الإشرافي (وقائي)</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عمليات تدريسية وأنشطة متنوعة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المنفذون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معلمو الأولية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2980197016"/>
                  </a:ext>
                </a:extLst>
              </a:tr>
              <a:tr h="416130">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أسبوع التنفيذ</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بدءا من الأسبوع </a:t>
                      </a: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(10)</a:t>
                      </a:r>
                      <a:r>
                        <a:rPr lang="ar-SA" sz="2000" dirty="0">
                          <a:effectLst/>
                          <a:latin typeface="Calibri" panose="020F0502020204030204" pitchFamily="34" charset="0"/>
                          <a:ea typeface="Times New Roman" panose="02020603050405020304" pitchFamily="18" charset="0"/>
                          <a:cs typeface="mohammad bold art 1" pitchFamily="2" charset="-78"/>
                        </a:rPr>
                        <a:t> وحتى نهاية الفصل</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الجهات المساندة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قائد المدرسة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4054749420"/>
                  </a:ext>
                </a:extLst>
              </a:tr>
              <a:tr h="416130">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موقع التنفيذ</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المدارس</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المستهدفون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معلمو الأولية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3024536354"/>
                  </a:ext>
                </a:extLst>
              </a:tr>
              <a:tr h="416130">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مؤشر الإنجاز</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رصد جهود المعلمين من خلال التقارير الدورية عن مناشط الخطة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491940673"/>
                  </a:ext>
                </a:extLst>
              </a:tr>
              <a:tr h="416130">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التقييم</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انخفاض نسب المتأخرين في التحصيل الدراسي في الصفوف الأولية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609631295"/>
                  </a:ext>
                </a:extLst>
              </a:tr>
            </a:tbl>
          </a:graphicData>
        </a:graphic>
      </p:graphicFrame>
    </p:spTree>
    <p:extLst>
      <p:ext uri="{BB962C8B-B14F-4D97-AF65-F5344CB8AC3E}">
        <p14:creationId xmlns:p14="http://schemas.microsoft.com/office/powerpoint/2010/main" val="26720536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386D009F-0BA9-4F38-8355-EF583BC7ABCB}"/>
              </a:ext>
            </a:extLst>
          </p:cNvPr>
          <p:cNvGraphicFramePr>
            <a:graphicFrameLocks noGrp="1"/>
          </p:cNvGraphicFramePr>
          <p:nvPr>
            <p:extLst>
              <p:ext uri="{D42A27DB-BD31-4B8C-83A1-F6EECF244321}">
                <p14:modId xmlns:p14="http://schemas.microsoft.com/office/powerpoint/2010/main" val="776513353"/>
              </p:ext>
            </p:extLst>
          </p:nvPr>
        </p:nvGraphicFramePr>
        <p:xfrm>
          <a:off x="326265" y="347730"/>
          <a:ext cx="11539470" cy="5870959"/>
        </p:xfrm>
        <a:graphic>
          <a:graphicData uri="http://schemas.openxmlformats.org/drawingml/2006/table">
            <a:tbl>
              <a:tblPr rtl="1" firstRow="1" firstCol="1" bandRow="1"/>
              <a:tblGrid>
                <a:gridCol w="3147898">
                  <a:extLst>
                    <a:ext uri="{9D8B030D-6E8A-4147-A177-3AD203B41FA5}">
                      <a16:colId xmlns:a16="http://schemas.microsoft.com/office/drawing/2014/main" val="1387348219"/>
                    </a:ext>
                  </a:extLst>
                </a:gridCol>
                <a:gridCol w="4203189">
                  <a:extLst>
                    <a:ext uri="{9D8B030D-6E8A-4147-A177-3AD203B41FA5}">
                      <a16:colId xmlns:a16="http://schemas.microsoft.com/office/drawing/2014/main" val="39647476"/>
                    </a:ext>
                  </a:extLst>
                </a:gridCol>
                <a:gridCol w="1947741">
                  <a:extLst>
                    <a:ext uri="{9D8B030D-6E8A-4147-A177-3AD203B41FA5}">
                      <a16:colId xmlns:a16="http://schemas.microsoft.com/office/drawing/2014/main" val="844422794"/>
                    </a:ext>
                  </a:extLst>
                </a:gridCol>
                <a:gridCol w="2240642">
                  <a:extLst>
                    <a:ext uri="{9D8B030D-6E8A-4147-A177-3AD203B41FA5}">
                      <a16:colId xmlns:a16="http://schemas.microsoft.com/office/drawing/2014/main" val="4214472445"/>
                    </a:ext>
                  </a:extLst>
                </a:gridCol>
              </a:tblGrid>
              <a:tr h="403148">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اسم البرنامج</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800" dirty="0">
                          <a:solidFill>
                            <a:srgbClr val="0000CC"/>
                          </a:solidFill>
                          <a:effectLst/>
                          <a:latin typeface="Calibri" panose="020F0502020204030204" pitchFamily="34" charset="0"/>
                          <a:ea typeface="Times New Roman" panose="02020603050405020304" pitchFamily="18" charset="0"/>
                          <a:cs typeface="mohammad bold art 1" pitchFamily="2" charset="-78"/>
                        </a:rPr>
                        <a:t>الملازمة المهارية</a:t>
                      </a:r>
                      <a:endParaRPr lang="en-US" sz="28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4053122884"/>
                  </a:ext>
                </a:extLst>
              </a:tr>
              <a:tr h="266553">
                <a:tc>
                  <a:txBody>
                    <a:bodyPr/>
                    <a:lstStyle/>
                    <a:p>
                      <a:pPr marL="342900" marR="228600" lvl="0" indent="-342900" algn="ctr" rtl="1">
                        <a:lnSpc>
                          <a:spcPct val="115000"/>
                        </a:lnSpc>
                        <a:spcAft>
                          <a:spcPts val="0"/>
                        </a:spcAft>
                        <a:buFont typeface="Monotype Sorts" panose="01010601010101010101" pitchFamily="2" charset="2"/>
                        <a:buChar char=""/>
                      </a:pP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الهدف التفصيلي الخامس</a:t>
                      </a:r>
                      <a:endParaRPr lang="en-US" sz="200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تحقيق التركيز التحصيلي الإبداعي من خلال الأنشطة الموجهة للطالب.</a:t>
                      </a:r>
                      <a:endParaRPr lang="en-US" sz="200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1">
                        <a:lumMod val="90000"/>
                      </a:schemeClr>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513395043"/>
                  </a:ext>
                </a:extLst>
              </a:tr>
              <a:tr h="2181230">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أهداف البرنامج</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استهداف تحسين التحصيل العلمي كمخرجات لمعلمي الصفوف الأولية.</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تعزيز الكفايات المطلوبة من طلاب الصفوف الأولية </a:t>
                      </a:r>
                      <a:r>
                        <a:rPr lang="ar-SA" sz="1600" dirty="0">
                          <a:solidFill>
                            <a:srgbClr val="009242"/>
                          </a:solidFill>
                          <a:effectLst/>
                          <a:latin typeface="Calibri" panose="020F0502020204030204" pitchFamily="34" charset="0"/>
                          <a:ea typeface="Times New Roman" panose="02020603050405020304" pitchFamily="18" charset="0"/>
                          <a:cs typeface="mohammad bold art 1" pitchFamily="2" charset="-78"/>
                        </a:rPr>
                        <a:t>(قراءة – كتابة – تحدث - استماع)</a:t>
                      </a:r>
                      <a:endParaRPr lang="en-US" sz="1600" dirty="0">
                        <a:solidFill>
                          <a:srgbClr val="009242"/>
                        </a:solidFill>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1900" dirty="0">
                          <a:effectLst/>
                          <a:latin typeface="Calibri" panose="020F0502020204030204" pitchFamily="34" charset="0"/>
                          <a:ea typeface="Times New Roman" panose="02020603050405020304" pitchFamily="18" charset="0"/>
                          <a:cs typeface="mohammad bold art 1" pitchFamily="2" charset="-78"/>
                        </a:rPr>
                        <a:t>توظيف القراءة والإملاء في تحفيز طلاب الصفوف الأول والثاني والثالث بمزايا معنوية ومادية.</a:t>
                      </a:r>
                      <a:endParaRPr lang="en-US" sz="19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1900" dirty="0">
                          <a:effectLst/>
                          <a:latin typeface="Calibri" panose="020F0502020204030204" pitchFamily="34" charset="0"/>
                          <a:ea typeface="Times New Roman" panose="02020603050405020304" pitchFamily="18" charset="0"/>
                          <a:cs typeface="mohammad bold art 1" pitchFamily="2" charset="-78"/>
                        </a:rPr>
                        <a:t>الإسهام في تطوير شخصية الطالب من خلال اختبار المخزون الثقافي الملائم لعمر الطفل.</a:t>
                      </a:r>
                      <a:endParaRPr lang="en-US" sz="19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ربط القراءة بواقع الطفل من خلال قراءة اللوحات الإرشادية بممرات المدرسة.</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قراءة الطالب لما يكتب قراءة صحيحة.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914282444"/>
                  </a:ext>
                </a:extLst>
              </a:tr>
              <a:tr h="403148">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الأسلوب الإشرافي (وقائي)</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بناء مناشط تعليمية إثرائية.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المنفذون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المعلمون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1521582990"/>
                  </a:ext>
                </a:extLst>
              </a:tr>
              <a:tr h="403148">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أسبوع التنفيذ</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بدءا من الثامـ</a:t>
                      </a: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8</a:t>
                      </a:r>
                      <a:r>
                        <a:rPr lang="ar-SA" sz="2000" dirty="0">
                          <a:effectLst/>
                          <a:latin typeface="Calibri" panose="020F0502020204030204" pitchFamily="34" charset="0"/>
                          <a:ea typeface="Times New Roman" panose="02020603050405020304" pitchFamily="18" charset="0"/>
                          <a:cs typeface="mohammad bold art 1" pitchFamily="2" charset="-78"/>
                        </a:rPr>
                        <a:t>ـن وحتى نهاية الفصل</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الجهات المساندة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فريق العمل</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1502286521"/>
                  </a:ext>
                </a:extLst>
              </a:tr>
              <a:tr h="403148">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موقع التنفيذ</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المدارس</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المستهدفون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الطلاب</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4258242240"/>
                  </a:ext>
                </a:extLst>
              </a:tr>
              <a:tr h="721925">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مؤشر الإنجاز</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مشاركة الطلاب في الإذاعة المدرسية الصباحية.</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المشاركات التفاعلية للطلاب داخل الصف وخارجه.</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295955724"/>
                  </a:ext>
                </a:extLst>
              </a:tr>
              <a:tr h="403148">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التقييم</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تكريم الطلاب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4248833379"/>
                  </a:ext>
                </a:extLst>
              </a:tr>
            </a:tbl>
          </a:graphicData>
        </a:graphic>
      </p:graphicFrame>
    </p:spTree>
    <p:extLst>
      <p:ext uri="{BB962C8B-B14F-4D97-AF65-F5344CB8AC3E}">
        <p14:creationId xmlns:p14="http://schemas.microsoft.com/office/powerpoint/2010/main" val="364795900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5F0BCFAE-8A4F-49F4-8BED-2D8832DF0A16}"/>
              </a:ext>
            </a:extLst>
          </p:cNvPr>
          <p:cNvGraphicFramePr>
            <a:graphicFrameLocks noGrp="1"/>
          </p:cNvGraphicFramePr>
          <p:nvPr>
            <p:extLst>
              <p:ext uri="{D42A27DB-BD31-4B8C-83A1-F6EECF244321}">
                <p14:modId xmlns:p14="http://schemas.microsoft.com/office/powerpoint/2010/main" val="3614583528"/>
              </p:ext>
            </p:extLst>
          </p:nvPr>
        </p:nvGraphicFramePr>
        <p:xfrm>
          <a:off x="180970" y="618960"/>
          <a:ext cx="11830060" cy="5286874"/>
        </p:xfrm>
        <a:graphic>
          <a:graphicData uri="http://schemas.openxmlformats.org/drawingml/2006/table">
            <a:tbl>
              <a:tblPr rtl="1" firstRow="1" firstCol="1" bandRow="1"/>
              <a:tblGrid>
                <a:gridCol w="3227169">
                  <a:extLst>
                    <a:ext uri="{9D8B030D-6E8A-4147-A177-3AD203B41FA5}">
                      <a16:colId xmlns:a16="http://schemas.microsoft.com/office/drawing/2014/main" val="271127201"/>
                    </a:ext>
                  </a:extLst>
                </a:gridCol>
                <a:gridCol w="4309034">
                  <a:extLst>
                    <a:ext uri="{9D8B030D-6E8A-4147-A177-3AD203B41FA5}">
                      <a16:colId xmlns:a16="http://schemas.microsoft.com/office/drawing/2014/main" val="3559202303"/>
                    </a:ext>
                  </a:extLst>
                </a:gridCol>
                <a:gridCol w="1996790">
                  <a:extLst>
                    <a:ext uri="{9D8B030D-6E8A-4147-A177-3AD203B41FA5}">
                      <a16:colId xmlns:a16="http://schemas.microsoft.com/office/drawing/2014/main" val="2564120370"/>
                    </a:ext>
                  </a:extLst>
                </a:gridCol>
                <a:gridCol w="2297067">
                  <a:extLst>
                    <a:ext uri="{9D8B030D-6E8A-4147-A177-3AD203B41FA5}">
                      <a16:colId xmlns:a16="http://schemas.microsoft.com/office/drawing/2014/main" val="1302627616"/>
                    </a:ext>
                  </a:extLst>
                </a:gridCol>
              </a:tblGrid>
              <a:tr h="508385">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اسم البرنامج</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800" dirty="0">
                          <a:solidFill>
                            <a:srgbClr val="0000CC"/>
                          </a:solidFill>
                          <a:effectLst/>
                          <a:latin typeface="Calibri" panose="020F0502020204030204" pitchFamily="34" charset="0"/>
                          <a:ea typeface="Times New Roman" panose="02020603050405020304" pitchFamily="18" charset="0"/>
                          <a:cs typeface="mohammad bold art 1" pitchFamily="2" charset="-78"/>
                        </a:rPr>
                        <a:t>التفاعل المنزلي</a:t>
                      </a:r>
                      <a:endParaRPr lang="en-US" sz="28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4132876235"/>
                  </a:ext>
                </a:extLst>
              </a:tr>
              <a:tr h="495394">
                <a:tc>
                  <a:txBody>
                    <a:bodyPr/>
                    <a:lstStyle/>
                    <a:p>
                      <a:pPr marL="342900" marR="228600" lvl="0" indent="-342900" algn="ctr" rtl="1">
                        <a:lnSpc>
                          <a:spcPct val="115000"/>
                        </a:lnSpc>
                        <a:spcAft>
                          <a:spcPts val="0"/>
                        </a:spcAft>
                        <a:buFont typeface="Monotype Sorts" panose="01010601010101010101" pitchFamily="2" charset="2"/>
                        <a:buChar char=""/>
                      </a:pP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الهدف التفصيلي السادس</a:t>
                      </a:r>
                      <a:endParaRPr lang="en-US" sz="200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ctr" rtl="1">
                        <a:lnSpc>
                          <a:spcPct val="115000"/>
                        </a:lnSpc>
                        <a:spcAft>
                          <a:spcPts val="0"/>
                        </a:spcAft>
                      </a:pP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إحداث حراك تفاعلي موجه بين المدرسة والبيت لتنمية الوعي القرائي لدى الطلاب.</a:t>
                      </a:r>
                      <a:endParaRPr lang="en-US" sz="2000" dirty="0">
                        <a:solidFill>
                          <a:srgbClr val="C00000"/>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chemeClr val="accent1">
                        <a:lumMod val="90000"/>
                      </a:schemeClr>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369118616"/>
                  </a:ext>
                </a:extLst>
              </a:tr>
              <a:tr h="1416676">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أهداف البرنامج</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العمل على زيادة وعي المجتمع المحلي واهتمامه بالتحصيل العلمي للأبناء.</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توجيه اتجاهات الآباء نحو الاهتمام بمساعدة أبنائهم في علاج القصور من خلال رسائل تقنية وورقية ودعوات ومجالس الآباء.</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marL="342900" marR="228600" lvl="0" indent="-342900" algn="r" rtl="1">
                        <a:lnSpc>
                          <a:spcPct val="115000"/>
                        </a:lnSpc>
                        <a:spcAft>
                          <a:spcPts val="0"/>
                        </a:spcAft>
                        <a:buFont typeface="+mj-lt"/>
                        <a:buAutoNum type="arabicPeriod"/>
                      </a:pPr>
                      <a:r>
                        <a:rPr lang="ar-SA" sz="2000" dirty="0">
                          <a:effectLst/>
                          <a:latin typeface="Calibri" panose="020F0502020204030204" pitchFamily="34" charset="0"/>
                          <a:ea typeface="Times New Roman" panose="02020603050405020304" pitchFamily="18" charset="0"/>
                          <a:cs typeface="mohammad bold art 1" pitchFamily="2" charset="-78"/>
                        </a:rPr>
                        <a:t>مساعدة المدرسة في تنفيذ المناشط اللاصفية وتدوين الملاحظات المطلوبة على الطالب.</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465901137"/>
                  </a:ext>
                </a:extLst>
              </a:tr>
              <a:tr h="508385">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الأسلوب الإشرافي (وقائي)</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أنشطة لا صفية تنفذ في المنزل.</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المنفذون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أولياء الأمور</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1460396975"/>
                  </a:ext>
                </a:extLst>
              </a:tr>
              <a:tr h="508385">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أسبوع التنفيذ</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بدءا من التاسـ</a:t>
                      </a:r>
                      <a:r>
                        <a:rPr lang="ar-SA" sz="2000" dirty="0">
                          <a:solidFill>
                            <a:srgbClr val="C00000"/>
                          </a:solidFill>
                          <a:effectLst/>
                          <a:latin typeface="Calibri" panose="020F0502020204030204" pitchFamily="34" charset="0"/>
                          <a:ea typeface="Times New Roman" panose="02020603050405020304" pitchFamily="18" charset="0"/>
                          <a:cs typeface="mohammad bold art 1" pitchFamily="2" charset="-78"/>
                        </a:rPr>
                        <a:t>9</a:t>
                      </a:r>
                      <a:r>
                        <a:rPr lang="ar-SA" sz="2000" dirty="0">
                          <a:effectLst/>
                          <a:latin typeface="Calibri" panose="020F0502020204030204" pitchFamily="34" charset="0"/>
                          <a:ea typeface="Times New Roman" panose="02020603050405020304" pitchFamily="18" charset="0"/>
                          <a:cs typeface="mohammad bold art 1" pitchFamily="2" charset="-78"/>
                        </a:rPr>
                        <a:t>ـع وحتى نهاية الفصل</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الجهات المساندة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المدارس</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3663300809"/>
                  </a:ext>
                </a:extLst>
              </a:tr>
              <a:tr h="508385">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موقع التنفيذ</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المنزل</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المستهدفون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الطلاب</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extLst>
                  <a:ext uri="{0D108BD9-81ED-4DB2-BD59-A6C34878D82A}">
                    <a16:rowId xmlns:a16="http://schemas.microsoft.com/office/drawing/2014/main" val="3495832829"/>
                  </a:ext>
                </a:extLst>
              </a:tr>
              <a:tr h="508385">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مؤشر الإنجاز</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تعاون أولياء الأمور في تعبئة التقارير المطلوبة بعد تنفيذ الأنشطة مع الأبناء في المنزل.</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669297034"/>
                  </a:ext>
                </a:extLst>
              </a:tr>
              <a:tr h="508385">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التقييم</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solidFill>
                      <a:srgbClr val="E2EFD9"/>
                    </a:solidFill>
                  </a:tcPr>
                </a:tc>
                <a:tc gridSpan="3">
                  <a:txBody>
                    <a:bodyPr/>
                    <a:lstStyle/>
                    <a:p>
                      <a:pPr algn="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مشاركة المنزل في رفع كفاءة التحصيل العلمي للطلاب المقصرين.</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a:lightRig rig="flood" dir="t"/>
                    </a:cell3D>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1159649453"/>
                  </a:ext>
                </a:extLst>
              </a:tr>
            </a:tbl>
          </a:graphicData>
        </a:graphic>
      </p:graphicFrame>
    </p:spTree>
    <p:extLst>
      <p:ext uri="{BB962C8B-B14F-4D97-AF65-F5344CB8AC3E}">
        <p14:creationId xmlns:p14="http://schemas.microsoft.com/office/powerpoint/2010/main" val="40254954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زوايا مستديرة 1">
            <a:extLst>
              <a:ext uri="{FF2B5EF4-FFF2-40B4-BE49-F238E27FC236}">
                <a16:creationId xmlns:a16="http://schemas.microsoft.com/office/drawing/2014/main" id="{BEE8798E-C6B4-46AC-8E2D-343EAE91EE2C}"/>
              </a:ext>
            </a:extLst>
          </p:cNvPr>
          <p:cNvSpPr/>
          <p:nvPr/>
        </p:nvSpPr>
        <p:spPr>
          <a:xfrm>
            <a:off x="1949002" y="798489"/>
            <a:ext cx="9607640" cy="1815921"/>
          </a:xfrm>
          <a:prstGeom prst="roundRect">
            <a:avLst>
              <a:gd name="adj" fmla="val 50000"/>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dirty="0">
                <a:solidFill>
                  <a:srgbClr val="C00000"/>
                </a:solidFill>
                <a:cs typeface="mohammad bold art 1" pitchFamily="2" charset="-78"/>
              </a:rPr>
              <a:t>المحور الثاني</a:t>
            </a:r>
          </a:p>
        </p:txBody>
      </p:sp>
      <p:sp>
        <p:nvSpPr>
          <p:cNvPr id="3" name="مربع نص 2">
            <a:extLst>
              <a:ext uri="{FF2B5EF4-FFF2-40B4-BE49-F238E27FC236}">
                <a16:creationId xmlns:a16="http://schemas.microsoft.com/office/drawing/2014/main" id="{D1959669-E18C-4CF5-93E8-2E282DF23DA7}"/>
              </a:ext>
            </a:extLst>
          </p:cNvPr>
          <p:cNvSpPr txBox="1"/>
          <p:nvPr/>
        </p:nvSpPr>
        <p:spPr>
          <a:xfrm>
            <a:off x="1008845" y="4874656"/>
            <a:ext cx="10174310" cy="1015663"/>
          </a:xfrm>
          <a:prstGeom prst="rect">
            <a:avLst/>
          </a:prstGeom>
          <a:noFill/>
        </p:spPr>
        <p:txBody>
          <a:bodyPr wrap="square" rtlCol="1">
            <a:spAutoFit/>
          </a:bodyPr>
          <a:lstStyle/>
          <a:p>
            <a:pPr algn="ctr"/>
            <a:r>
              <a:rPr lang="ar-SA" sz="6000" dirty="0">
                <a:solidFill>
                  <a:srgbClr val="009242"/>
                </a:solidFill>
                <a:cs typeface="mohammad bold art 1" pitchFamily="2" charset="-78"/>
              </a:rPr>
              <a:t>إجراءات تنفيذ المخطط العلاجي</a:t>
            </a:r>
          </a:p>
        </p:txBody>
      </p:sp>
    </p:spTree>
    <p:extLst>
      <p:ext uri="{BB962C8B-B14F-4D97-AF65-F5344CB8AC3E}">
        <p14:creationId xmlns:p14="http://schemas.microsoft.com/office/powerpoint/2010/main" val="231592865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مستطيل 5">
            <a:extLst>
              <a:ext uri="{FF2B5EF4-FFF2-40B4-BE49-F238E27FC236}">
                <a16:creationId xmlns:a16="http://schemas.microsoft.com/office/drawing/2014/main" id="{FD8E7E07-51A5-4EB1-886C-6DA52F0C069B}"/>
              </a:ext>
            </a:extLst>
          </p:cNvPr>
          <p:cNvSpPr/>
          <p:nvPr/>
        </p:nvSpPr>
        <p:spPr>
          <a:xfrm>
            <a:off x="3797238" y="517584"/>
            <a:ext cx="7896714" cy="640175"/>
          </a:xfrm>
          <a:prstGeom prst="rect">
            <a:avLst/>
          </a:prstGeom>
        </p:spPr>
        <p:txBody>
          <a:bodyPr wrap="none">
            <a:spAutoFit/>
            <a:scene3d>
              <a:camera prst="orthographicFront"/>
              <a:lightRig rig="soft" dir="t">
                <a:rot lat="0" lon="0" rev="15600000"/>
              </a:lightRig>
            </a:scene3d>
            <a:sp3d extrusionH="57150" prstMaterial="softEdge">
              <a:bevelT w="25400" h="38100"/>
            </a:sp3d>
          </a:bodyPr>
          <a:lstStyle/>
          <a:p>
            <a:pPr lvl="0" algn="r" rtl="1">
              <a:lnSpc>
                <a:spcPct val="115000"/>
              </a:lnSpc>
              <a:spcAft>
                <a:spcPts val="0"/>
              </a:spcAft>
            </a:pPr>
            <a:r>
              <a:rPr lang="ar-SA" sz="3200" dirty="0">
                <a:ln/>
                <a:solidFill>
                  <a:srgbClr val="C00000"/>
                </a:solidFill>
                <a:latin typeface="Calibri" panose="020F0502020204030204" pitchFamily="34" charset="0"/>
                <a:ea typeface="Times New Roman" panose="02020603050405020304" pitchFamily="18" charset="0"/>
                <a:cs typeface="mohammad bold art 1" pitchFamily="2" charset="-78"/>
              </a:rPr>
              <a:t>مثال لمعيار لم يتقنه الطالب وإجراءات التعامل معه:</a:t>
            </a:r>
            <a:endParaRPr lang="en-US" sz="3200" dirty="0">
              <a:ln/>
              <a:solidFill>
                <a:srgbClr val="C00000"/>
              </a:solidFill>
              <a:latin typeface="Calibri" panose="020F0502020204030204" pitchFamily="34" charset="0"/>
              <a:ea typeface="Times New Roman" panose="02020603050405020304" pitchFamily="18" charset="0"/>
              <a:cs typeface="mohammad bold art 1" pitchFamily="2" charset="-78"/>
            </a:endParaRPr>
          </a:p>
        </p:txBody>
      </p:sp>
      <p:graphicFrame>
        <p:nvGraphicFramePr>
          <p:cNvPr id="7" name="جدول 6">
            <a:extLst>
              <a:ext uri="{FF2B5EF4-FFF2-40B4-BE49-F238E27FC236}">
                <a16:creationId xmlns:a16="http://schemas.microsoft.com/office/drawing/2014/main" id="{1D2F7A8E-7D99-4386-BDE3-865E417D61C6}"/>
              </a:ext>
            </a:extLst>
          </p:cNvPr>
          <p:cNvGraphicFramePr>
            <a:graphicFrameLocks noGrp="1"/>
          </p:cNvGraphicFramePr>
          <p:nvPr>
            <p:extLst>
              <p:ext uri="{D42A27DB-BD31-4B8C-83A1-F6EECF244321}">
                <p14:modId xmlns:p14="http://schemas.microsoft.com/office/powerpoint/2010/main" val="1325270201"/>
              </p:ext>
            </p:extLst>
          </p:nvPr>
        </p:nvGraphicFramePr>
        <p:xfrm>
          <a:off x="437323" y="1410112"/>
          <a:ext cx="11418536" cy="678180"/>
        </p:xfrm>
        <a:graphic>
          <a:graphicData uri="http://schemas.openxmlformats.org/drawingml/2006/table">
            <a:tbl>
              <a:tblPr rtl="1" firstRow="1" firstCol="1" lastRow="1" lastCol="1" bandRow="1" bandCol="1"/>
              <a:tblGrid>
                <a:gridCol w="3268450">
                  <a:extLst>
                    <a:ext uri="{9D8B030D-6E8A-4147-A177-3AD203B41FA5}">
                      <a16:colId xmlns:a16="http://schemas.microsoft.com/office/drawing/2014/main" val="2135090143"/>
                    </a:ext>
                  </a:extLst>
                </a:gridCol>
                <a:gridCol w="4403229">
                  <a:extLst>
                    <a:ext uri="{9D8B030D-6E8A-4147-A177-3AD203B41FA5}">
                      <a16:colId xmlns:a16="http://schemas.microsoft.com/office/drawing/2014/main" val="3877642004"/>
                    </a:ext>
                  </a:extLst>
                </a:gridCol>
                <a:gridCol w="1359781">
                  <a:extLst>
                    <a:ext uri="{9D8B030D-6E8A-4147-A177-3AD203B41FA5}">
                      <a16:colId xmlns:a16="http://schemas.microsoft.com/office/drawing/2014/main" val="1296798071"/>
                    </a:ext>
                  </a:extLst>
                </a:gridCol>
                <a:gridCol w="2387076">
                  <a:extLst>
                    <a:ext uri="{9D8B030D-6E8A-4147-A177-3AD203B41FA5}">
                      <a16:colId xmlns:a16="http://schemas.microsoft.com/office/drawing/2014/main" val="3657387099"/>
                    </a:ext>
                  </a:extLst>
                </a:gridCol>
              </a:tblGrid>
              <a:tr h="0">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اســــم الطالــب</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chemeClr val="bg2">
                        <a:lumMod val="90000"/>
                      </a:schemeClr>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chemeClr val="bg2">
                        <a:lumMod val="90000"/>
                      </a:schemeClr>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الــصــــف</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chemeClr val="bg2">
                        <a:lumMod val="90000"/>
                      </a:schemeClr>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chemeClr val="bg2">
                        <a:lumMod val="90000"/>
                      </a:schemeClr>
                    </a:solidFill>
                  </a:tcPr>
                </a:tc>
                <a:extLst>
                  <a:ext uri="{0D108BD9-81ED-4DB2-BD59-A6C34878D82A}">
                    <a16:rowId xmlns:a16="http://schemas.microsoft.com/office/drawing/2014/main" val="2045410737"/>
                  </a:ext>
                </a:extLst>
              </a:tr>
              <a:tr h="0">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اسم معلم الطالب</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chemeClr val="bg2">
                        <a:lumMod val="90000"/>
                      </a:schemeClr>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chemeClr val="bg2">
                        <a:lumMod val="90000"/>
                      </a:schemeClr>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المادة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chemeClr val="bg2">
                        <a:lumMod val="90000"/>
                      </a:schemeClr>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chemeClr val="bg2">
                        <a:lumMod val="90000"/>
                      </a:schemeClr>
                    </a:solidFill>
                  </a:tcPr>
                </a:tc>
                <a:extLst>
                  <a:ext uri="{0D108BD9-81ED-4DB2-BD59-A6C34878D82A}">
                    <a16:rowId xmlns:a16="http://schemas.microsoft.com/office/drawing/2014/main" val="2784129463"/>
                  </a:ext>
                </a:extLst>
              </a:tr>
            </a:tbl>
          </a:graphicData>
        </a:graphic>
      </p:graphicFrame>
      <p:graphicFrame>
        <p:nvGraphicFramePr>
          <p:cNvPr id="8" name="جدول 7">
            <a:extLst>
              <a:ext uri="{FF2B5EF4-FFF2-40B4-BE49-F238E27FC236}">
                <a16:creationId xmlns:a16="http://schemas.microsoft.com/office/drawing/2014/main" id="{DC4549BA-83DC-45DD-8FF9-50FE53129523}"/>
              </a:ext>
            </a:extLst>
          </p:cNvPr>
          <p:cNvGraphicFramePr>
            <a:graphicFrameLocks noGrp="1"/>
          </p:cNvGraphicFramePr>
          <p:nvPr>
            <p:extLst>
              <p:ext uri="{D42A27DB-BD31-4B8C-83A1-F6EECF244321}">
                <p14:modId xmlns:p14="http://schemas.microsoft.com/office/powerpoint/2010/main" val="4255672016"/>
              </p:ext>
            </p:extLst>
          </p:nvPr>
        </p:nvGraphicFramePr>
        <p:xfrm>
          <a:off x="437323" y="2237368"/>
          <a:ext cx="11418536" cy="3677353"/>
        </p:xfrm>
        <a:graphic>
          <a:graphicData uri="http://schemas.openxmlformats.org/drawingml/2006/table">
            <a:tbl>
              <a:tblPr rtl="1" firstRow="1" firstCol="1" lastRow="1" lastCol="1" bandRow="1" bandCol="1"/>
              <a:tblGrid>
                <a:gridCol w="3278812">
                  <a:extLst>
                    <a:ext uri="{9D8B030D-6E8A-4147-A177-3AD203B41FA5}">
                      <a16:colId xmlns:a16="http://schemas.microsoft.com/office/drawing/2014/main" val="4087888466"/>
                    </a:ext>
                  </a:extLst>
                </a:gridCol>
                <a:gridCol w="4522426">
                  <a:extLst>
                    <a:ext uri="{9D8B030D-6E8A-4147-A177-3AD203B41FA5}">
                      <a16:colId xmlns:a16="http://schemas.microsoft.com/office/drawing/2014/main" val="3794889204"/>
                    </a:ext>
                  </a:extLst>
                </a:gridCol>
                <a:gridCol w="1175059">
                  <a:extLst>
                    <a:ext uri="{9D8B030D-6E8A-4147-A177-3AD203B41FA5}">
                      <a16:colId xmlns:a16="http://schemas.microsoft.com/office/drawing/2014/main" val="1228465771"/>
                    </a:ext>
                  </a:extLst>
                </a:gridCol>
                <a:gridCol w="2442239">
                  <a:extLst>
                    <a:ext uri="{9D8B030D-6E8A-4147-A177-3AD203B41FA5}">
                      <a16:colId xmlns:a16="http://schemas.microsoft.com/office/drawing/2014/main" val="2476888251"/>
                    </a:ext>
                  </a:extLst>
                </a:gridCol>
              </a:tblGrid>
              <a:tr h="500348">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المهارة التي لم يتقنها الطالب</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gridSpan="3">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614713935"/>
                  </a:ext>
                </a:extLst>
              </a:tr>
              <a:tr h="747606">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أســالـيب الـعــلاج</a:t>
                      </a:r>
                      <a:endParaRPr lang="en-US" sz="2000" dirty="0">
                        <a:effectLst/>
                        <a:latin typeface="Calibri" panose="020F0502020204030204" pitchFamily="34" charset="0"/>
                        <a:ea typeface="Times New Roman" panose="02020603050405020304" pitchFamily="18" charset="0"/>
                        <a:cs typeface="mohammad bold art 1" pitchFamily="2" charset="-78"/>
                      </a:endParaRPr>
                    </a:p>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المستخدمة (المقترحة)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gridSpan="3">
                  <a:txBody>
                    <a:bodyPr/>
                    <a:lstStyle/>
                    <a:p>
                      <a:pPr algn="ctr" rtl="1">
                        <a:lnSpc>
                          <a:spcPct val="115000"/>
                        </a:lnSpc>
                        <a:spcAft>
                          <a:spcPts val="0"/>
                        </a:spcAft>
                      </a:pPr>
                      <a:r>
                        <a:rPr lang="ar-SA" sz="2000" b="1"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3734030753"/>
                  </a:ext>
                </a:extLst>
              </a:tr>
              <a:tr h="250175">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زمن التنفيــذ</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gridSpan="3">
                  <a:txBody>
                    <a:bodyPr/>
                    <a:lstStyle/>
                    <a:p>
                      <a:pPr algn="ctr" rtl="1">
                        <a:lnSpc>
                          <a:spcPct val="115000"/>
                        </a:lnSpc>
                        <a:spcAft>
                          <a:spcPts val="0"/>
                        </a:spcAft>
                      </a:pPr>
                      <a:r>
                        <a:rPr lang="ar-SA" sz="2000" b="1"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649419179"/>
                  </a:ext>
                </a:extLst>
              </a:tr>
              <a:tr h="250175">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مقر التنفيــذ</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gridSpan="3">
                  <a:txBody>
                    <a:bodyPr/>
                    <a:lstStyle/>
                    <a:p>
                      <a:pPr algn="ctr" rtl="1">
                        <a:lnSpc>
                          <a:spcPct val="115000"/>
                        </a:lnSpc>
                        <a:spcAft>
                          <a:spcPts val="0"/>
                        </a:spcAft>
                      </a:pPr>
                      <a:r>
                        <a:rPr lang="ar-SA" sz="2000" b="1"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4118740476"/>
                  </a:ext>
                </a:extLst>
              </a:tr>
              <a:tr h="750523">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دور ولي أمر الطالب</a:t>
                      </a:r>
                      <a:endParaRPr lang="en-US" sz="2000">
                        <a:effectLst/>
                        <a:latin typeface="Calibri" panose="020F0502020204030204" pitchFamily="34" charset="0"/>
                        <a:ea typeface="Times New Roman" panose="02020603050405020304" pitchFamily="18" charset="0"/>
                        <a:cs typeface="mohammad bold art 1" pitchFamily="2" charset="-78"/>
                      </a:endParaRPr>
                    </a:p>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فـي البرنامج الــعــلاجي</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gridSpan="3">
                  <a:txBody>
                    <a:bodyPr/>
                    <a:lstStyle/>
                    <a:p>
                      <a:pPr algn="ctr" rtl="1">
                        <a:lnSpc>
                          <a:spcPct val="115000"/>
                        </a:lnSpc>
                        <a:spcAft>
                          <a:spcPts val="0"/>
                        </a:spcAft>
                      </a:pPr>
                      <a:r>
                        <a:rPr lang="ar-SA" sz="2000" b="1"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881370529"/>
                  </a:ext>
                </a:extLst>
              </a:tr>
              <a:tr h="500348">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اســـــــم ولي أمــــر الـطـالـــب</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التوقيع</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extLst>
                  <a:ext uri="{0D108BD9-81ED-4DB2-BD59-A6C34878D82A}">
                    <a16:rowId xmlns:a16="http://schemas.microsoft.com/office/drawing/2014/main" val="3273771425"/>
                  </a:ext>
                </a:extLst>
              </a:tr>
              <a:tr h="500348">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اســـــــم المعلم المنفذ للبرنامج</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التوقيع</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5588" marR="65588"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FFFF99"/>
                    </a:solidFill>
                  </a:tcPr>
                </a:tc>
                <a:extLst>
                  <a:ext uri="{0D108BD9-81ED-4DB2-BD59-A6C34878D82A}">
                    <a16:rowId xmlns:a16="http://schemas.microsoft.com/office/drawing/2014/main" val="1624290495"/>
                  </a:ext>
                </a:extLst>
              </a:tr>
            </a:tbl>
          </a:graphicData>
        </a:graphic>
      </p:graphicFrame>
    </p:spTree>
    <p:extLst>
      <p:ext uri="{BB962C8B-B14F-4D97-AF65-F5344CB8AC3E}">
        <p14:creationId xmlns:p14="http://schemas.microsoft.com/office/powerpoint/2010/main" val="360441115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9CCD828D-0B86-42A8-88BE-5E5C6E6A22C9}"/>
              </a:ext>
            </a:extLst>
          </p:cNvPr>
          <p:cNvGraphicFramePr>
            <a:graphicFrameLocks noGrp="1"/>
          </p:cNvGraphicFramePr>
          <p:nvPr>
            <p:extLst>
              <p:ext uri="{D42A27DB-BD31-4B8C-83A1-F6EECF244321}">
                <p14:modId xmlns:p14="http://schemas.microsoft.com/office/powerpoint/2010/main" val="3534170619"/>
              </p:ext>
            </p:extLst>
          </p:nvPr>
        </p:nvGraphicFramePr>
        <p:xfrm>
          <a:off x="377668" y="1061350"/>
          <a:ext cx="11436663" cy="1053368"/>
        </p:xfrm>
        <a:graphic>
          <a:graphicData uri="http://schemas.openxmlformats.org/drawingml/2006/table">
            <a:tbl>
              <a:tblPr rtl="1" firstRow="1" firstCol="1" lastRow="1" lastCol="1" bandRow="1" bandCol="1"/>
              <a:tblGrid>
                <a:gridCol w="1976262">
                  <a:extLst>
                    <a:ext uri="{9D8B030D-6E8A-4147-A177-3AD203B41FA5}">
                      <a16:colId xmlns:a16="http://schemas.microsoft.com/office/drawing/2014/main" val="593909177"/>
                    </a:ext>
                  </a:extLst>
                </a:gridCol>
                <a:gridCol w="2709674">
                  <a:extLst>
                    <a:ext uri="{9D8B030D-6E8A-4147-A177-3AD203B41FA5}">
                      <a16:colId xmlns:a16="http://schemas.microsoft.com/office/drawing/2014/main" val="3960902055"/>
                    </a:ext>
                  </a:extLst>
                </a:gridCol>
                <a:gridCol w="778427">
                  <a:extLst>
                    <a:ext uri="{9D8B030D-6E8A-4147-A177-3AD203B41FA5}">
                      <a16:colId xmlns:a16="http://schemas.microsoft.com/office/drawing/2014/main" val="3623498681"/>
                    </a:ext>
                  </a:extLst>
                </a:gridCol>
                <a:gridCol w="991424">
                  <a:extLst>
                    <a:ext uri="{9D8B030D-6E8A-4147-A177-3AD203B41FA5}">
                      <a16:colId xmlns:a16="http://schemas.microsoft.com/office/drawing/2014/main" val="2859605370"/>
                    </a:ext>
                  </a:extLst>
                </a:gridCol>
                <a:gridCol w="1186855">
                  <a:extLst>
                    <a:ext uri="{9D8B030D-6E8A-4147-A177-3AD203B41FA5}">
                      <a16:colId xmlns:a16="http://schemas.microsoft.com/office/drawing/2014/main" val="269475298"/>
                    </a:ext>
                  </a:extLst>
                </a:gridCol>
                <a:gridCol w="1313116">
                  <a:extLst>
                    <a:ext uri="{9D8B030D-6E8A-4147-A177-3AD203B41FA5}">
                      <a16:colId xmlns:a16="http://schemas.microsoft.com/office/drawing/2014/main" val="46812"/>
                    </a:ext>
                  </a:extLst>
                </a:gridCol>
                <a:gridCol w="1137449">
                  <a:extLst>
                    <a:ext uri="{9D8B030D-6E8A-4147-A177-3AD203B41FA5}">
                      <a16:colId xmlns:a16="http://schemas.microsoft.com/office/drawing/2014/main" val="870421814"/>
                    </a:ext>
                  </a:extLst>
                </a:gridCol>
                <a:gridCol w="1343456">
                  <a:extLst>
                    <a:ext uri="{9D8B030D-6E8A-4147-A177-3AD203B41FA5}">
                      <a16:colId xmlns:a16="http://schemas.microsoft.com/office/drawing/2014/main" val="2930975016"/>
                    </a:ext>
                  </a:extLst>
                </a:gridCol>
              </a:tblGrid>
              <a:tr h="166734">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المرشد الطلابي</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a:effectLst/>
                          <a:latin typeface="Calibri" panose="020F0502020204030204" pitchFamily="34" charset="0"/>
                          <a:ea typeface="Times New Roman" panose="02020603050405020304" pitchFamily="18" charset="0"/>
                          <a:cs typeface="mohammad bold art 1" pitchFamily="2" charset="-78"/>
                        </a:rPr>
                        <a:t>دوره</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a:effectLst/>
                          <a:latin typeface="Calibri" panose="020F0502020204030204" pitchFamily="34" charset="0"/>
                          <a:ea typeface="Times New Roman" panose="02020603050405020304" pitchFamily="18" charset="0"/>
                          <a:cs typeface="mohammad bold art 1" pitchFamily="2" charset="-78"/>
                        </a:rPr>
                        <a:t>مساند</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التوقيع</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u="none" strike="noStrike">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a:effectLst/>
                          <a:latin typeface="Calibri" panose="020F0502020204030204" pitchFamily="34" charset="0"/>
                          <a:ea typeface="Times New Roman" panose="02020603050405020304" pitchFamily="18" charset="0"/>
                          <a:cs typeface="mohammad bold art 1" pitchFamily="2" charset="-78"/>
                        </a:rPr>
                        <a:t>التاريخ</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u="none" strike="noStrike">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extLst>
                  <a:ext uri="{0D108BD9-81ED-4DB2-BD59-A6C34878D82A}">
                    <a16:rowId xmlns:a16="http://schemas.microsoft.com/office/drawing/2014/main" val="526608489"/>
                  </a:ext>
                </a:extLst>
              </a:tr>
              <a:tr h="166734">
                <a:tc>
                  <a:txBody>
                    <a:bodyPr/>
                    <a:lstStyle/>
                    <a:p>
                      <a:pPr algn="ctr" rtl="1">
                        <a:lnSpc>
                          <a:spcPct val="115000"/>
                        </a:lnSpc>
                        <a:spcAft>
                          <a:spcPts val="0"/>
                        </a:spcAft>
                        <a:tabLst>
                          <a:tab pos="1678940" algn="l"/>
                        </a:tabLst>
                      </a:pPr>
                      <a:r>
                        <a:rPr lang="ar-SA" sz="2000">
                          <a:effectLst/>
                          <a:latin typeface="Calibri" panose="020F0502020204030204" pitchFamily="34" charset="0"/>
                          <a:ea typeface="Times New Roman" panose="02020603050405020304" pitchFamily="18" charset="0"/>
                          <a:cs typeface="mohammad bold art 1" pitchFamily="2" charset="-78"/>
                        </a:rPr>
                        <a:t>صعوبات التعلم</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a:effectLst/>
                          <a:latin typeface="Calibri" panose="020F0502020204030204" pitchFamily="34" charset="0"/>
                          <a:ea typeface="Times New Roman" panose="02020603050405020304" pitchFamily="18" charset="0"/>
                          <a:cs typeface="mohammad bold art 1" pitchFamily="2" charset="-78"/>
                        </a:rPr>
                        <a:t>دوره</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a:effectLst/>
                          <a:latin typeface="Calibri" panose="020F0502020204030204" pitchFamily="34" charset="0"/>
                          <a:ea typeface="Times New Roman" panose="02020603050405020304" pitchFamily="18" charset="0"/>
                          <a:cs typeface="mohammad bold art 1" pitchFamily="2" charset="-78"/>
                        </a:rPr>
                        <a:t>مساند</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التوقيع</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a:effectLst/>
                          <a:latin typeface="Calibri" panose="020F0502020204030204" pitchFamily="34" charset="0"/>
                          <a:ea typeface="Times New Roman" panose="02020603050405020304" pitchFamily="18" charset="0"/>
                          <a:cs typeface="mohammad bold art 1" pitchFamily="2" charset="-78"/>
                        </a:rPr>
                        <a:t>التاريخ</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extLst>
                  <a:ext uri="{0D108BD9-81ED-4DB2-BD59-A6C34878D82A}">
                    <a16:rowId xmlns:a16="http://schemas.microsoft.com/office/drawing/2014/main" val="2493693869"/>
                  </a:ext>
                </a:extLst>
              </a:tr>
              <a:tr h="375188">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مدير المدرســة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دوره</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قائــد</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التوقيع</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التاريخ</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tc>
                  <a:txBody>
                    <a:bodyPr/>
                    <a:lstStyle/>
                    <a:p>
                      <a:pPr algn="ctr" rtl="1">
                        <a:lnSpc>
                          <a:spcPct val="115000"/>
                        </a:lnSpc>
                        <a:spcAft>
                          <a:spcPts val="0"/>
                        </a:spcAft>
                        <a:tabLst>
                          <a:tab pos="1678940" algn="l"/>
                        </a:tabLs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25400" h="25400" prst="angle"/>
                      <a:lightRig rig="flood" dir="t"/>
                    </a:cell3D>
                    <a:solidFill>
                      <a:srgbClr val="CCECFF"/>
                    </a:solidFill>
                  </a:tcPr>
                </a:tc>
                <a:extLst>
                  <a:ext uri="{0D108BD9-81ED-4DB2-BD59-A6C34878D82A}">
                    <a16:rowId xmlns:a16="http://schemas.microsoft.com/office/drawing/2014/main" val="434565819"/>
                  </a:ext>
                </a:extLst>
              </a:tr>
            </a:tbl>
          </a:graphicData>
        </a:graphic>
      </p:graphicFrame>
      <p:sp>
        <p:nvSpPr>
          <p:cNvPr id="3" name="مستطيل 2">
            <a:extLst>
              <a:ext uri="{FF2B5EF4-FFF2-40B4-BE49-F238E27FC236}">
                <a16:creationId xmlns:a16="http://schemas.microsoft.com/office/drawing/2014/main" id="{72F06538-C7EE-4105-B2BF-88E51F657AF3}"/>
              </a:ext>
            </a:extLst>
          </p:cNvPr>
          <p:cNvSpPr/>
          <p:nvPr/>
        </p:nvSpPr>
        <p:spPr>
          <a:xfrm>
            <a:off x="9104211" y="320452"/>
            <a:ext cx="2836033" cy="708656"/>
          </a:xfrm>
          <a:prstGeom prst="rect">
            <a:avLst/>
          </a:prstGeom>
        </p:spPr>
        <p:txBody>
          <a:bodyPr wrap="none">
            <a:spAutoFit/>
          </a:bodyPr>
          <a:lstStyle/>
          <a:p>
            <a:pPr algn="ctr" rtl="1">
              <a:lnSpc>
                <a:spcPct val="115000"/>
              </a:lnSpc>
              <a:spcAft>
                <a:spcPts val="0"/>
              </a:spcAft>
              <a:tabLst>
                <a:tab pos="1678940" algn="l"/>
              </a:tabLst>
            </a:pPr>
            <a:r>
              <a:rPr lang="ar-SA" sz="3600" dirty="0">
                <a:solidFill>
                  <a:srgbClr val="009242"/>
                </a:solidFill>
                <a:latin typeface="Calibri" panose="020F0502020204030204" pitchFamily="34" charset="0"/>
                <a:ea typeface="Times New Roman" panose="02020603050405020304" pitchFamily="18" charset="0"/>
                <a:cs typeface="mohammad bold art 1" pitchFamily="2" charset="-78"/>
              </a:rPr>
              <a:t>متابعة البرنامج</a:t>
            </a:r>
            <a:endParaRPr lang="en-US" sz="3600" dirty="0">
              <a:solidFill>
                <a:srgbClr val="009242"/>
              </a:solidFill>
              <a:latin typeface="Calibri" panose="020F0502020204030204" pitchFamily="34" charset="0"/>
              <a:ea typeface="Times New Roman" panose="02020603050405020304" pitchFamily="18" charset="0"/>
              <a:cs typeface="mohammad bold art 1" pitchFamily="2" charset="-78"/>
            </a:endParaRPr>
          </a:p>
        </p:txBody>
      </p:sp>
      <p:sp>
        <p:nvSpPr>
          <p:cNvPr id="4" name="Rectangle 2">
            <a:extLst>
              <a:ext uri="{FF2B5EF4-FFF2-40B4-BE49-F238E27FC236}">
                <a16:creationId xmlns:a16="http://schemas.microsoft.com/office/drawing/2014/main" id="{C886B6F5-23F5-432B-A014-E3EF81B8F372}"/>
              </a:ext>
            </a:extLst>
          </p:cNvPr>
          <p:cNvSpPr>
            <a:spLocks noChangeArrowheads="1"/>
          </p:cNvSpPr>
          <p:nvPr/>
        </p:nvSpPr>
        <p:spPr bwMode="auto">
          <a:xfrm>
            <a:off x="377667" y="3572793"/>
            <a:ext cx="11436663" cy="2554545"/>
          </a:xfrm>
          <a:prstGeom prst="rect">
            <a:avLst/>
          </a:prstGeom>
          <a:noFill/>
          <a:ln>
            <a:noFill/>
          </a:ln>
          <a:effectLst/>
          <a:scene3d>
            <a:camera prst="orthographicFront">
              <a:rot lat="0" lon="0" rev="0"/>
            </a:camera>
            <a:lightRig rig="chilly" dir="t">
              <a:rot lat="0" lon="0" rev="18480000"/>
            </a:lightRig>
          </a:scene3d>
          <a:sp3d prstMaterial="clear">
            <a:bevelT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eaLnBrk="0" fontAlgn="base" latinLnBrk="0" hangingPunct="0">
              <a:lnSpc>
                <a:spcPct val="100000"/>
              </a:lnSpc>
              <a:spcBef>
                <a:spcPct val="0"/>
              </a:spcBef>
              <a:spcAft>
                <a:spcPct val="0"/>
              </a:spcAft>
              <a:buClrTx/>
              <a:buSzTx/>
              <a:buFontTx/>
              <a:buNone/>
              <a:tabLst/>
            </a:pPr>
            <a:r>
              <a:rPr kumimoji="0" lang="ar-SA" altLang="ar-SA" sz="2000" i="0" u="none" strike="noStrike" cap="none" normalizeH="0" baseline="0" dirty="0">
                <a:ln>
                  <a:noFill/>
                </a:ln>
                <a:solidFill>
                  <a:schemeClr val="tx1"/>
                </a:solidFill>
                <a:effectLst/>
                <a:latin typeface="ae_AlMohanad" panose="02060603050605020204" pitchFamily="18" charset="-78"/>
                <a:ea typeface="Times New Roman" panose="02020603050405020304" pitchFamily="18" charset="0"/>
                <a:cs typeface="mohammad bold art 1" pitchFamily="2" charset="-78"/>
              </a:rPr>
              <a:t>المكرم ولي أمر الطالب: ...................................................................... بالصف: ..........................................</a:t>
            </a:r>
          </a:p>
          <a:p>
            <a:pPr marL="0" marR="0" lvl="0" indent="0" algn="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السلام عليكم ورحمة الله وبركاته، أما بعد:</a:t>
            </a:r>
          </a:p>
          <a:p>
            <a:pPr marL="0" marR="0" lvl="0" indent="0" algn="r" defTabSz="914400" eaLnBrk="0" fontAlgn="base" latinLnBrk="0" hangingPunct="0">
              <a:lnSpc>
                <a:spcPct val="100000"/>
              </a:lnSpc>
              <a:spcBef>
                <a:spcPct val="0"/>
              </a:spcBef>
              <a:spcAft>
                <a:spcPct val="0"/>
              </a:spcAft>
              <a:buClrTx/>
              <a:buSzTx/>
              <a:buFontTx/>
              <a:buNone/>
              <a:tabLst/>
            </a:pPr>
            <a:r>
              <a:rPr kumimoji="0" lang="ar-SA" altLang="ar-SA" sz="2000" i="0" u="none" strike="noStrike" cap="none" normalizeH="0" baseline="0" dirty="0">
                <a:ln>
                  <a:noFill/>
                </a:ln>
                <a:solidFill>
                  <a:schemeClr val="tx1"/>
                </a:solidFill>
                <a:effectLst/>
                <a:latin typeface="ae_AlMohanad" panose="02060603050605020204" pitchFamily="18" charset="-78"/>
                <a:cs typeface="mohammad bold art 1" pitchFamily="2" charset="-78"/>
              </a:rPr>
              <a:t>بناء على إفادة معلم الصف القائم بتنفيذ البرنامج العلاجي لابنكم في مادة: ................ المعيار رقم: ......................</a:t>
            </a:r>
          </a:p>
          <a:p>
            <a:pPr marL="0" marR="0" lvl="0" indent="0" algn="ct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نحطيكم بما يلي:</a:t>
            </a:r>
          </a:p>
          <a:p>
            <a:pPr marL="0" marR="0" lvl="0" indent="0" algn="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 أظهر تحسنا وصل حد إتقان المعيار.</a:t>
            </a:r>
          </a:p>
          <a:p>
            <a:pPr marL="0" marR="0" lvl="0" indent="0" algn="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 لم يتقن ونأمل التعاون مع المدرسة خلال الفصل الدراسي: .......... لنتمكن من مساعدة الطالب على الإتقان.</a:t>
            </a:r>
          </a:p>
          <a:p>
            <a:pPr marL="0" marR="0" lvl="0" indent="0" algn="ct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والله يحفظكم </a:t>
            </a:r>
            <a:endParaRPr kumimoji="0" lang="ar-SA" altLang="ar-SA" sz="2000" i="0" u="none" strike="noStrike" cap="none" normalizeH="0" baseline="0" dirty="0">
              <a:ln>
                <a:noFill/>
              </a:ln>
              <a:solidFill>
                <a:schemeClr val="tx1"/>
              </a:solidFill>
              <a:effectLst/>
              <a:latin typeface="ae_AlMohanad" panose="02060603050605020204" pitchFamily="18" charset="-78"/>
              <a:ea typeface="Times New Roman" panose="02020603050405020304" pitchFamily="18" charset="0"/>
              <a:cs typeface="mohammad bold art 1" pitchFamily="2" charset="-78"/>
            </a:endParaRPr>
          </a:p>
          <a:p>
            <a:pPr marL="0" marR="0" lvl="0" indent="0" algn="r" defTabSz="914400" eaLnBrk="0" fontAlgn="base" latinLnBrk="0" hangingPunct="0">
              <a:lnSpc>
                <a:spcPct val="100000"/>
              </a:lnSpc>
              <a:spcBef>
                <a:spcPct val="0"/>
              </a:spcBef>
              <a:spcAft>
                <a:spcPct val="0"/>
              </a:spcAft>
              <a:buClrTx/>
              <a:buSzTx/>
              <a:buFontTx/>
              <a:buNone/>
              <a:tabLst/>
            </a:pPr>
            <a:r>
              <a:rPr kumimoji="0" lang="ar-SA" altLang="ar-SA" sz="2000" i="0" u="none" strike="noStrike" cap="none" normalizeH="0" baseline="0" dirty="0">
                <a:ln>
                  <a:noFill/>
                </a:ln>
                <a:solidFill>
                  <a:schemeClr val="tx1"/>
                </a:solidFill>
                <a:effectLst/>
                <a:latin typeface="ae_AlMohanad" panose="02060603050605020204" pitchFamily="18" charset="-78"/>
                <a:ea typeface="Times New Roman" panose="02020603050405020304" pitchFamily="18" charset="0"/>
                <a:cs typeface="mohammad bold art 1" pitchFamily="2" charset="-78"/>
              </a:rPr>
              <a:t>توقيع المعلم:</a:t>
            </a:r>
            <a:r>
              <a:rPr lang="ar-SA" altLang="ar-SA" sz="2000" dirty="0">
                <a:cs typeface="mohammad bold art 1" pitchFamily="2" charset="-78"/>
              </a:rPr>
              <a:t>                   </a:t>
            </a:r>
            <a:r>
              <a:rPr lang="ar-SA" altLang="ar-SA" sz="2000" dirty="0">
                <a:latin typeface="ae_AlMohanad" panose="02060603050605020204" pitchFamily="18" charset="-78"/>
                <a:cs typeface="mohammad bold art 1" pitchFamily="2" charset="-78"/>
              </a:rPr>
              <a:t>      </a:t>
            </a:r>
            <a:r>
              <a:rPr kumimoji="0" lang="ar-SA" altLang="ar-SA" sz="2000" i="0" u="none" strike="noStrike" cap="none" normalizeH="0" baseline="0" dirty="0">
                <a:ln>
                  <a:noFill/>
                </a:ln>
                <a:solidFill>
                  <a:schemeClr val="tx1"/>
                </a:solidFill>
                <a:effectLst/>
                <a:latin typeface="ae_AlMohanad" panose="02060603050605020204" pitchFamily="18" charset="-78"/>
                <a:ea typeface="Times New Roman" panose="02020603050405020304" pitchFamily="18" charset="0"/>
                <a:cs typeface="mohammad bold art 1" pitchFamily="2" charset="-78"/>
              </a:rPr>
              <a:t> قائد المدرسة:                            التوقيع:                التاريخ:     /    /   14هـ              الختم</a:t>
            </a:r>
            <a:endParaRPr kumimoji="0" lang="en-US" altLang="ar-SA" sz="2000" i="0" u="none" strike="noStrike" cap="none" normalizeH="0" baseline="0" dirty="0">
              <a:ln>
                <a:noFill/>
              </a:ln>
              <a:solidFill>
                <a:schemeClr val="tx1"/>
              </a:solidFill>
              <a:effectLst/>
              <a:cs typeface="mohammad bold art 1" pitchFamily="2" charset="-78"/>
            </a:endParaRPr>
          </a:p>
        </p:txBody>
      </p:sp>
      <p:sp>
        <p:nvSpPr>
          <p:cNvPr id="6" name="Rectangle 4">
            <a:extLst>
              <a:ext uri="{FF2B5EF4-FFF2-40B4-BE49-F238E27FC236}">
                <a16:creationId xmlns:a16="http://schemas.microsoft.com/office/drawing/2014/main" id="{168EAB20-15E9-49F0-94DF-303E9E60922A}"/>
              </a:ext>
            </a:extLst>
          </p:cNvPr>
          <p:cNvSpPr>
            <a:spLocks noChangeArrowheads="1"/>
          </p:cNvSpPr>
          <p:nvPr/>
        </p:nvSpPr>
        <p:spPr bwMode="auto">
          <a:xfrm>
            <a:off x="377668" y="43268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7" name="مستطيل 6">
            <a:extLst>
              <a:ext uri="{FF2B5EF4-FFF2-40B4-BE49-F238E27FC236}">
                <a16:creationId xmlns:a16="http://schemas.microsoft.com/office/drawing/2014/main" id="{94632733-09DB-4B72-9389-0893B42EE76E}"/>
              </a:ext>
            </a:extLst>
          </p:cNvPr>
          <p:cNvSpPr/>
          <p:nvPr/>
        </p:nvSpPr>
        <p:spPr>
          <a:xfrm>
            <a:off x="3336606" y="2720344"/>
            <a:ext cx="8603638" cy="708656"/>
          </a:xfrm>
          <a:prstGeom prst="rect">
            <a:avLst/>
          </a:prstGeom>
        </p:spPr>
        <p:txBody>
          <a:bodyPr wrap="none">
            <a:spAutoFit/>
          </a:bodyPr>
          <a:lstStyle/>
          <a:p>
            <a:pPr algn="ctr" rtl="1">
              <a:lnSpc>
                <a:spcPct val="115000"/>
              </a:lnSpc>
              <a:spcAft>
                <a:spcPts val="0"/>
              </a:spcAft>
            </a:pPr>
            <a:r>
              <a:rPr lang="ar-SA" sz="3600" dirty="0">
                <a:solidFill>
                  <a:srgbClr val="0000CC"/>
                </a:solidFill>
                <a:latin typeface="Calibri" panose="020F0502020204030204" pitchFamily="34" charset="0"/>
                <a:ea typeface="Times New Roman" panose="02020603050405020304" pitchFamily="18" charset="0"/>
                <a:cs typeface="mohammad bold art 1" pitchFamily="2" charset="-78"/>
              </a:rPr>
              <a:t>تحديد مدى استفادة الطالب من البرنامج العلاجي:</a:t>
            </a:r>
            <a:endParaRPr lang="en-US" sz="3600" dirty="0">
              <a:solidFill>
                <a:srgbClr val="0000CC"/>
              </a:solidFill>
              <a:latin typeface="Calibri" panose="020F0502020204030204" pitchFamily="34" charset="0"/>
              <a:ea typeface="Times New Roman" panose="02020603050405020304" pitchFamily="18" charset="0"/>
              <a:cs typeface="mohammad bold art 1" pitchFamily="2" charset="-78"/>
            </a:endParaRPr>
          </a:p>
        </p:txBody>
      </p:sp>
    </p:spTree>
    <p:extLst>
      <p:ext uri="{BB962C8B-B14F-4D97-AF65-F5344CB8AC3E}">
        <p14:creationId xmlns:p14="http://schemas.microsoft.com/office/powerpoint/2010/main" val="42269069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a:extLst>
              <a:ext uri="{FF2B5EF4-FFF2-40B4-BE49-F238E27FC236}">
                <a16:creationId xmlns:a16="http://schemas.microsoft.com/office/drawing/2014/main" id="{2472EE53-9E6F-4E9E-BB3F-AE2E444D954E}"/>
              </a:ext>
            </a:extLst>
          </p:cNvPr>
          <p:cNvPicPr>
            <a:picLocks noChangeAspect="1" noChangeArrowheads="1"/>
          </p:cNvPicPr>
          <p:nvPr/>
        </p:nvPicPr>
        <p:blipFill>
          <a:blip r:embed="rId2">
            <a:clrChange>
              <a:clrFrom>
                <a:srgbClr val="FFFFFF"/>
              </a:clrFrom>
              <a:clrTo>
                <a:srgbClr val="FFFFFF">
                  <a:alpha val="0"/>
                </a:srgbClr>
              </a:clrTo>
            </a:clrChange>
            <a:duotone>
              <a:prstClr val="black"/>
              <a:srgbClr val="FFFF00">
                <a:tint val="45000"/>
                <a:satMod val="400000"/>
              </a:srgbClr>
            </a:duotone>
          </a:blip>
          <a:stretch>
            <a:fillRect/>
          </a:stretch>
        </p:blipFill>
        <p:spPr bwMode="auto">
          <a:xfrm>
            <a:off x="2983314" y="742653"/>
            <a:ext cx="6225371" cy="5372694"/>
          </a:xfrm>
          <a:prstGeom prst="ellipse">
            <a:avLst/>
          </a:prstGeom>
          <a:ln w="190500" cap="rnd">
            <a:solidFill>
              <a:srgbClr val="CCCC00"/>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a:extLst/>
        </p:spPr>
      </p:pic>
    </p:spTree>
    <p:extLst>
      <p:ext uri="{BB962C8B-B14F-4D97-AF65-F5344CB8AC3E}">
        <p14:creationId xmlns:p14="http://schemas.microsoft.com/office/powerpoint/2010/main" val="182791199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78F60D84-11F3-4ABB-9AB4-0561D097DE84}"/>
              </a:ext>
            </a:extLst>
          </p:cNvPr>
          <p:cNvGraphicFramePr>
            <a:graphicFrameLocks noGrp="1"/>
          </p:cNvGraphicFramePr>
          <p:nvPr>
            <p:extLst>
              <p:ext uri="{D42A27DB-BD31-4B8C-83A1-F6EECF244321}">
                <p14:modId xmlns:p14="http://schemas.microsoft.com/office/powerpoint/2010/main" val="1627646045"/>
              </p:ext>
            </p:extLst>
          </p:nvPr>
        </p:nvGraphicFramePr>
        <p:xfrm>
          <a:off x="636057" y="1287887"/>
          <a:ext cx="10919886" cy="3744099"/>
        </p:xfrm>
        <a:graphic>
          <a:graphicData uri="http://schemas.openxmlformats.org/drawingml/2006/table">
            <a:tbl>
              <a:tblPr rtl="1" firstRow="1" firstCol="1" lastRow="1" lastCol="1" bandRow="1" bandCol="1"/>
              <a:tblGrid>
                <a:gridCol w="3455132">
                  <a:extLst>
                    <a:ext uri="{9D8B030D-6E8A-4147-A177-3AD203B41FA5}">
                      <a16:colId xmlns:a16="http://schemas.microsoft.com/office/drawing/2014/main" val="852620795"/>
                    </a:ext>
                  </a:extLst>
                </a:gridCol>
                <a:gridCol w="618186">
                  <a:extLst>
                    <a:ext uri="{9D8B030D-6E8A-4147-A177-3AD203B41FA5}">
                      <a16:colId xmlns:a16="http://schemas.microsoft.com/office/drawing/2014/main" val="1559876501"/>
                    </a:ext>
                  </a:extLst>
                </a:gridCol>
                <a:gridCol w="3871214">
                  <a:extLst>
                    <a:ext uri="{9D8B030D-6E8A-4147-A177-3AD203B41FA5}">
                      <a16:colId xmlns:a16="http://schemas.microsoft.com/office/drawing/2014/main" val="3227743237"/>
                    </a:ext>
                  </a:extLst>
                </a:gridCol>
                <a:gridCol w="1173727">
                  <a:extLst>
                    <a:ext uri="{9D8B030D-6E8A-4147-A177-3AD203B41FA5}">
                      <a16:colId xmlns:a16="http://schemas.microsoft.com/office/drawing/2014/main" val="2682174349"/>
                    </a:ext>
                  </a:extLst>
                </a:gridCol>
                <a:gridCol w="1801627">
                  <a:extLst>
                    <a:ext uri="{9D8B030D-6E8A-4147-A177-3AD203B41FA5}">
                      <a16:colId xmlns:a16="http://schemas.microsoft.com/office/drawing/2014/main" val="545341940"/>
                    </a:ext>
                  </a:extLst>
                </a:gridCol>
              </a:tblGrid>
              <a:tr h="244699">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اسم منفذ البرنامج العلاجي</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gridSpan="2">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hMerge="1">
                  <a:txBody>
                    <a:bodyPr/>
                    <a:lstStyle/>
                    <a:p>
                      <a:pPr rtl="1"/>
                      <a:endParaRPr lang="ar-SA"/>
                    </a:p>
                  </a:txBody>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المادة</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3171503846"/>
                  </a:ext>
                </a:extLst>
              </a:tr>
              <a:tr h="398337">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المعيار التي لم يتقنه الطلاب</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gridSpan="2">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h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الصف</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316585216"/>
                  </a:ext>
                </a:extLst>
              </a:tr>
              <a:tr h="375834">
                <a:tc rowSpan="8">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أسماء الطلاب المستفيدين </a:t>
                      </a:r>
                    </a:p>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من البرنامج العلاجي</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م</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2">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اسم الطالب</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h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الشعبة</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extLst>
                  <a:ext uri="{0D108BD9-81ED-4DB2-BD59-A6C34878D82A}">
                    <a16:rowId xmlns:a16="http://schemas.microsoft.com/office/drawing/2014/main" val="2105191023"/>
                  </a:ext>
                </a:extLst>
              </a:tr>
              <a:tr h="375834">
                <a:tc v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1</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2">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hMerge="1">
                  <a:txBody>
                    <a:bodyPr/>
                    <a:lstStyle/>
                    <a:p>
                      <a:pPr rtl="1"/>
                      <a:endParaRPr lang="ar-SA"/>
                    </a:p>
                  </a:txBody>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005963253"/>
                  </a:ext>
                </a:extLst>
              </a:tr>
              <a:tr h="375834">
                <a:tc v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2</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2">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hMerge="1">
                  <a:txBody>
                    <a:bodyPr/>
                    <a:lstStyle/>
                    <a:p>
                      <a:pPr rtl="1"/>
                      <a:endParaRPr lang="ar-SA"/>
                    </a:p>
                  </a:txBody>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4221996502"/>
                  </a:ext>
                </a:extLst>
              </a:tr>
              <a:tr h="375834">
                <a:tc v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3</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2">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hMerge="1">
                  <a:txBody>
                    <a:bodyPr/>
                    <a:lstStyle/>
                    <a:p>
                      <a:pPr rtl="1"/>
                      <a:endParaRPr lang="ar-SA"/>
                    </a:p>
                  </a:txBody>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178554340"/>
                  </a:ext>
                </a:extLst>
              </a:tr>
              <a:tr h="375834">
                <a:tc v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4</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2">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hMerge="1">
                  <a:txBody>
                    <a:bodyPr/>
                    <a:lstStyle/>
                    <a:p>
                      <a:pPr rtl="1"/>
                      <a:endParaRPr lang="ar-SA"/>
                    </a:p>
                  </a:txBody>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3930110302"/>
                  </a:ext>
                </a:extLst>
              </a:tr>
              <a:tr h="375834">
                <a:tc v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5</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2">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hMerge="1">
                  <a:txBody>
                    <a:bodyPr/>
                    <a:lstStyle/>
                    <a:p>
                      <a:pPr rtl="1"/>
                      <a:endParaRPr lang="ar-SA"/>
                    </a:p>
                  </a:txBody>
                  <a:tcPr/>
                </a:tc>
                <a:tc>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177204874"/>
                  </a:ext>
                </a:extLst>
              </a:tr>
              <a:tr h="375834">
                <a:tc v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6</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2">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h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931926641"/>
                  </a:ext>
                </a:extLst>
              </a:tr>
              <a:tr h="375834">
                <a:tc v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7</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2">
                  <a:txBody>
                    <a:bodyPr/>
                    <a:lstStyle/>
                    <a:p>
                      <a:pPr algn="ctr" rtl="1">
                        <a:lnSpc>
                          <a:spcPct val="115000"/>
                        </a:lnSpc>
                        <a:spcAft>
                          <a:spcPts val="0"/>
                        </a:spcAft>
                      </a:pPr>
                      <a:r>
                        <a:rPr lang="ar-SA" sz="2000">
                          <a:effectLst/>
                          <a:latin typeface="Calibri" panose="020F0502020204030204" pitchFamily="34" charset="0"/>
                          <a:ea typeface="Times New Roman" panose="02020603050405020304" pitchFamily="18" charset="0"/>
                          <a:cs typeface="mohammad bold art 1" pitchFamily="2" charset="-78"/>
                        </a:rPr>
                        <a:t> </a:t>
                      </a:r>
                      <a:endParaRPr lang="en-US" sz="200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hMerge="1">
                  <a:txBody>
                    <a:bodyPr/>
                    <a:lstStyle/>
                    <a:p>
                      <a:pPr rtl="1"/>
                      <a:endParaRPr lang="ar-SA"/>
                    </a:p>
                  </a:txBody>
                  <a:tcPr/>
                </a:tc>
                <a:tc>
                  <a:txBody>
                    <a:bodyPr/>
                    <a:lstStyle/>
                    <a:p>
                      <a:pPr algn="ctr" rtl="1">
                        <a:lnSpc>
                          <a:spcPct val="115000"/>
                        </a:lnSpc>
                        <a:spcAft>
                          <a:spcPts val="0"/>
                        </a:spcAft>
                      </a:pPr>
                      <a:r>
                        <a:rPr lang="ar-SA" sz="2000" dirty="0">
                          <a:effectLst/>
                          <a:latin typeface="Calibri" panose="020F0502020204030204" pitchFamily="34" charset="0"/>
                          <a:ea typeface="Times New Roman" panose="02020603050405020304" pitchFamily="18" charset="0"/>
                          <a:cs typeface="mohammad bold art 1" pitchFamily="2" charset="-78"/>
                        </a:rPr>
                        <a:t> </a:t>
                      </a:r>
                      <a:endParaRPr lang="en-US" sz="20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12700"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853157745"/>
                  </a:ext>
                </a:extLst>
              </a:tr>
            </a:tbl>
          </a:graphicData>
        </a:graphic>
      </p:graphicFrame>
      <p:graphicFrame>
        <p:nvGraphicFramePr>
          <p:cNvPr id="3" name="جدول 2">
            <a:extLst>
              <a:ext uri="{FF2B5EF4-FFF2-40B4-BE49-F238E27FC236}">
                <a16:creationId xmlns:a16="http://schemas.microsoft.com/office/drawing/2014/main" id="{7CA87F35-93BD-4601-B578-078F8D5B6EBA}"/>
              </a:ext>
            </a:extLst>
          </p:cNvPr>
          <p:cNvGraphicFramePr>
            <a:graphicFrameLocks noGrp="1"/>
          </p:cNvGraphicFramePr>
          <p:nvPr>
            <p:extLst>
              <p:ext uri="{D42A27DB-BD31-4B8C-83A1-F6EECF244321}">
                <p14:modId xmlns:p14="http://schemas.microsoft.com/office/powerpoint/2010/main" val="3284389307"/>
              </p:ext>
            </p:extLst>
          </p:nvPr>
        </p:nvGraphicFramePr>
        <p:xfrm>
          <a:off x="5847008" y="428657"/>
          <a:ext cx="6060257" cy="542544"/>
        </p:xfrm>
        <a:graphic>
          <a:graphicData uri="http://schemas.openxmlformats.org/drawingml/2006/table">
            <a:tbl>
              <a:tblPr rtl="1" firstRow="1" firstCol="1" lastRow="1" lastCol="1" bandRow="1" bandCol="1"/>
              <a:tblGrid>
                <a:gridCol w="6060257">
                  <a:extLst>
                    <a:ext uri="{9D8B030D-6E8A-4147-A177-3AD203B41FA5}">
                      <a16:colId xmlns:a16="http://schemas.microsoft.com/office/drawing/2014/main" val="3963547411"/>
                    </a:ext>
                  </a:extLst>
                </a:gridCol>
              </a:tblGrid>
              <a:tr h="0">
                <a:tc>
                  <a:txBody>
                    <a:bodyPr/>
                    <a:lstStyle/>
                    <a:p>
                      <a:pPr algn="ctr" rtl="1">
                        <a:lnSpc>
                          <a:spcPct val="115000"/>
                        </a:lnSpc>
                        <a:spcAft>
                          <a:spcPts val="1000"/>
                        </a:spcAft>
                      </a:pPr>
                      <a:r>
                        <a:rPr lang="ar-SA" sz="3200" dirty="0">
                          <a:solidFill>
                            <a:srgbClr val="993300"/>
                          </a:solidFill>
                          <a:effectLst/>
                          <a:latin typeface="Calibri" panose="020F0502020204030204" pitchFamily="34" charset="0"/>
                          <a:ea typeface="Times New Roman" panose="02020603050405020304" pitchFamily="18" charset="0"/>
                          <a:cs typeface="mohammad bold art 1" pitchFamily="2" charset="-78"/>
                        </a:rPr>
                        <a:t>خطة تنفيذ برنامج علاجي جماعي</a:t>
                      </a:r>
                      <a:endParaRPr lang="en-US" sz="3200" dirty="0">
                        <a:solidFill>
                          <a:srgbClr val="993300"/>
                        </a:solidFill>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a:noFill/>
                    </a:lnL>
                    <a:lnR>
                      <a:noFill/>
                    </a:lnR>
                    <a:lnT>
                      <a:noFill/>
                    </a:lnT>
                    <a:lnB>
                      <a:noFill/>
                    </a:lnB>
                    <a:noFill/>
                  </a:tcPr>
                </a:tc>
                <a:extLst>
                  <a:ext uri="{0D108BD9-81ED-4DB2-BD59-A6C34878D82A}">
                    <a16:rowId xmlns:a16="http://schemas.microsoft.com/office/drawing/2014/main" val="2778865725"/>
                  </a:ext>
                </a:extLst>
              </a:tr>
            </a:tbl>
          </a:graphicData>
        </a:graphic>
      </p:graphicFrame>
    </p:spTree>
    <p:extLst>
      <p:ext uri="{BB962C8B-B14F-4D97-AF65-F5344CB8AC3E}">
        <p14:creationId xmlns:p14="http://schemas.microsoft.com/office/powerpoint/2010/main" val="269380589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54C122F5-11FA-48CF-8872-07C5E485B621}"/>
              </a:ext>
            </a:extLst>
          </p:cNvPr>
          <p:cNvGraphicFramePr>
            <a:graphicFrameLocks noGrp="1"/>
          </p:cNvGraphicFramePr>
          <p:nvPr>
            <p:extLst>
              <p:ext uri="{D42A27DB-BD31-4B8C-83A1-F6EECF244321}">
                <p14:modId xmlns:p14="http://schemas.microsoft.com/office/powerpoint/2010/main" val="2871362986"/>
              </p:ext>
            </p:extLst>
          </p:nvPr>
        </p:nvGraphicFramePr>
        <p:xfrm>
          <a:off x="433161" y="1232996"/>
          <a:ext cx="11325678" cy="1356360"/>
        </p:xfrm>
        <a:graphic>
          <a:graphicData uri="http://schemas.openxmlformats.org/drawingml/2006/table">
            <a:tbl>
              <a:tblPr rtl="1" firstRow="1" firstCol="1" lastRow="1" lastCol="1" bandRow="1" bandCol="1"/>
              <a:tblGrid>
                <a:gridCol w="3830174">
                  <a:extLst>
                    <a:ext uri="{9D8B030D-6E8A-4147-A177-3AD203B41FA5}">
                      <a16:colId xmlns:a16="http://schemas.microsoft.com/office/drawing/2014/main" val="2411932995"/>
                    </a:ext>
                  </a:extLst>
                </a:gridCol>
                <a:gridCol w="4469403">
                  <a:extLst>
                    <a:ext uri="{9D8B030D-6E8A-4147-A177-3AD203B41FA5}">
                      <a16:colId xmlns:a16="http://schemas.microsoft.com/office/drawing/2014/main" val="3670257553"/>
                    </a:ext>
                  </a:extLst>
                </a:gridCol>
                <a:gridCol w="1058370">
                  <a:extLst>
                    <a:ext uri="{9D8B030D-6E8A-4147-A177-3AD203B41FA5}">
                      <a16:colId xmlns:a16="http://schemas.microsoft.com/office/drawing/2014/main" val="1780198822"/>
                    </a:ext>
                  </a:extLst>
                </a:gridCol>
                <a:gridCol w="1967731">
                  <a:extLst>
                    <a:ext uri="{9D8B030D-6E8A-4147-A177-3AD203B41FA5}">
                      <a16:colId xmlns:a16="http://schemas.microsoft.com/office/drawing/2014/main" val="3006821277"/>
                    </a:ext>
                  </a:extLst>
                </a:gridCol>
              </a:tblGrid>
              <a:tr h="0">
                <a:tc>
                  <a:txBody>
                    <a:bodyPr/>
                    <a:lstStyle/>
                    <a:p>
                      <a:pPr algn="ct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الإجراءات العلاجية المتبعة مع الطلاب</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3">
                  <a:txBody>
                    <a:bodyPr/>
                    <a:lstStyle/>
                    <a:p>
                      <a:pPr algn="ctr" rtl="1">
                        <a:lnSpc>
                          <a:spcPct val="115000"/>
                        </a:lnSpc>
                        <a:spcAft>
                          <a:spcPts val="1000"/>
                        </a:spcAf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248022895"/>
                  </a:ext>
                </a:extLst>
              </a:tr>
              <a:tr h="0">
                <a:tc>
                  <a:txBody>
                    <a:bodyPr/>
                    <a:lstStyle/>
                    <a:p>
                      <a:pPr algn="ct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أوقات التنفيــذ</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3">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4072494268"/>
                  </a:ext>
                </a:extLst>
              </a:tr>
              <a:tr h="0">
                <a:tc>
                  <a:txBody>
                    <a:bodyPr/>
                    <a:lstStyle/>
                    <a:p>
                      <a:pPr algn="ctr" rtl="1">
                        <a:lnSpc>
                          <a:spcPct val="115000"/>
                        </a:lnSpc>
                        <a:spcAft>
                          <a:spcPts val="0"/>
                        </a:spcAft>
                      </a:pPr>
                      <a:r>
                        <a:rPr lang="ar-SA" sz="2000" b="0">
                          <a:effectLst/>
                          <a:latin typeface="Calibri" panose="020F0502020204030204" pitchFamily="34" charset="0"/>
                          <a:ea typeface="Times New Roman" panose="02020603050405020304" pitchFamily="18" charset="0"/>
                          <a:cs typeface="mohammad bold art 1" pitchFamily="2" charset="-78"/>
                        </a:rPr>
                        <a:t>مكـان التنفيــذ</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gridSpan="3">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hMerge="1">
                  <a:txBody>
                    <a:bodyPr/>
                    <a:lstStyle/>
                    <a:p>
                      <a:pPr rtl="1"/>
                      <a:endParaRPr lang="ar-SA"/>
                    </a:p>
                  </a:txBody>
                  <a:tcPr/>
                </a:tc>
                <a:tc hMerge="1">
                  <a:txBody>
                    <a:bodyPr/>
                    <a:lstStyle/>
                    <a:p>
                      <a:pPr rtl="1"/>
                      <a:endParaRPr lang="ar-SA"/>
                    </a:p>
                  </a:txBody>
                  <a:tcPr/>
                </a:tc>
                <a:extLst>
                  <a:ext uri="{0D108BD9-81ED-4DB2-BD59-A6C34878D82A}">
                    <a16:rowId xmlns:a16="http://schemas.microsoft.com/office/drawing/2014/main" val="2393135179"/>
                  </a:ext>
                </a:extLst>
              </a:tr>
              <a:tr h="0">
                <a:tc>
                  <a:txBody>
                    <a:bodyPr/>
                    <a:lstStyle/>
                    <a:p>
                      <a:pPr algn="ct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اسم المعلم المنفذ للبرنامج</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a:txBody>
                    <a:bodyPr/>
                    <a:lstStyle/>
                    <a:p>
                      <a:pPr algn="ctr" rtl="1">
                        <a:lnSpc>
                          <a:spcPct val="115000"/>
                        </a:lnSpc>
                        <a:spcAft>
                          <a:spcPts val="0"/>
                        </a:spcAft>
                      </a:pPr>
                      <a:r>
                        <a:rPr lang="ar-SA" sz="2000" b="0">
                          <a:effectLst/>
                          <a:latin typeface="Calibri" panose="020F0502020204030204" pitchFamily="34" charset="0"/>
                          <a:ea typeface="Times New Roman" panose="02020603050405020304" pitchFamily="18" charset="0"/>
                          <a:cs typeface="mohammad bold art 1" pitchFamily="2" charset="-78"/>
                        </a:rPr>
                        <a:t>التوقيع</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tc>
                  <a:txBody>
                    <a:bodyPr/>
                    <a:lstStyle/>
                    <a:p>
                      <a:pPr algn="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CCFFCC"/>
                    </a:solidFill>
                  </a:tcPr>
                </a:tc>
                <a:extLst>
                  <a:ext uri="{0D108BD9-81ED-4DB2-BD59-A6C34878D82A}">
                    <a16:rowId xmlns:a16="http://schemas.microsoft.com/office/drawing/2014/main" val="708485257"/>
                  </a:ext>
                </a:extLst>
              </a:tr>
            </a:tbl>
          </a:graphicData>
        </a:graphic>
      </p:graphicFrame>
      <p:graphicFrame>
        <p:nvGraphicFramePr>
          <p:cNvPr id="3" name="جدول 2">
            <a:extLst>
              <a:ext uri="{FF2B5EF4-FFF2-40B4-BE49-F238E27FC236}">
                <a16:creationId xmlns:a16="http://schemas.microsoft.com/office/drawing/2014/main" id="{3D828477-5688-4360-AD31-8B3160608892}"/>
              </a:ext>
            </a:extLst>
          </p:cNvPr>
          <p:cNvGraphicFramePr>
            <a:graphicFrameLocks noGrp="1"/>
          </p:cNvGraphicFramePr>
          <p:nvPr>
            <p:extLst>
              <p:ext uri="{D42A27DB-BD31-4B8C-83A1-F6EECF244321}">
                <p14:modId xmlns:p14="http://schemas.microsoft.com/office/powerpoint/2010/main" val="2947358548"/>
              </p:ext>
            </p:extLst>
          </p:nvPr>
        </p:nvGraphicFramePr>
        <p:xfrm>
          <a:off x="343008" y="4268644"/>
          <a:ext cx="11325679" cy="1017270"/>
        </p:xfrm>
        <a:graphic>
          <a:graphicData uri="http://schemas.openxmlformats.org/drawingml/2006/table">
            <a:tbl>
              <a:tblPr rtl="1" firstRow="1" firstCol="1" lastRow="1" lastCol="1" bandRow="1" bandCol="1"/>
              <a:tblGrid>
                <a:gridCol w="1736894">
                  <a:extLst>
                    <a:ext uri="{9D8B030D-6E8A-4147-A177-3AD203B41FA5}">
                      <a16:colId xmlns:a16="http://schemas.microsoft.com/office/drawing/2014/main" val="215702060"/>
                    </a:ext>
                  </a:extLst>
                </a:gridCol>
                <a:gridCol w="3865844">
                  <a:extLst>
                    <a:ext uri="{9D8B030D-6E8A-4147-A177-3AD203B41FA5}">
                      <a16:colId xmlns:a16="http://schemas.microsoft.com/office/drawing/2014/main" val="4235288705"/>
                    </a:ext>
                  </a:extLst>
                </a:gridCol>
                <a:gridCol w="927278">
                  <a:extLst>
                    <a:ext uri="{9D8B030D-6E8A-4147-A177-3AD203B41FA5}">
                      <a16:colId xmlns:a16="http://schemas.microsoft.com/office/drawing/2014/main" val="3141731709"/>
                    </a:ext>
                  </a:extLst>
                </a:gridCol>
                <a:gridCol w="965916">
                  <a:extLst>
                    <a:ext uri="{9D8B030D-6E8A-4147-A177-3AD203B41FA5}">
                      <a16:colId xmlns:a16="http://schemas.microsoft.com/office/drawing/2014/main" val="2373721931"/>
                    </a:ext>
                  </a:extLst>
                </a:gridCol>
                <a:gridCol w="978794">
                  <a:extLst>
                    <a:ext uri="{9D8B030D-6E8A-4147-A177-3AD203B41FA5}">
                      <a16:colId xmlns:a16="http://schemas.microsoft.com/office/drawing/2014/main" val="587091149"/>
                    </a:ext>
                  </a:extLst>
                </a:gridCol>
                <a:gridCol w="888643">
                  <a:extLst>
                    <a:ext uri="{9D8B030D-6E8A-4147-A177-3AD203B41FA5}">
                      <a16:colId xmlns:a16="http://schemas.microsoft.com/office/drawing/2014/main" val="721771624"/>
                    </a:ext>
                  </a:extLst>
                </a:gridCol>
                <a:gridCol w="950934">
                  <a:extLst>
                    <a:ext uri="{9D8B030D-6E8A-4147-A177-3AD203B41FA5}">
                      <a16:colId xmlns:a16="http://schemas.microsoft.com/office/drawing/2014/main" val="613578866"/>
                    </a:ext>
                  </a:extLst>
                </a:gridCol>
                <a:gridCol w="1011376">
                  <a:extLst>
                    <a:ext uri="{9D8B030D-6E8A-4147-A177-3AD203B41FA5}">
                      <a16:colId xmlns:a16="http://schemas.microsoft.com/office/drawing/2014/main" val="1058925324"/>
                    </a:ext>
                  </a:extLst>
                </a:gridCol>
              </a:tblGrid>
              <a:tr h="0">
                <a:tc>
                  <a:txBody>
                    <a:bodyPr/>
                    <a:lstStyle/>
                    <a:p>
                      <a:pPr algn="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المرشد الطلابي</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دوره</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a:effectLst/>
                          <a:latin typeface="Calibri" panose="020F0502020204030204" pitchFamily="34" charset="0"/>
                          <a:ea typeface="Times New Roman" panose="02020603050405020304" pitchFamily="18" charset="0"/>
                          <a:cs typeface="mohammad bold art 1" pitchFamily="2" charset="-78"/>
                        </a:rPr>
                        <a:t>مساند</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pPr>
                      <a:r>
                        <a:rPr lang="ar-SA" sz="2000" b="0">
                          <a:effectLst/>
                          <a:latin typeface="Calibri" panose="020F0502020204030204" pitchFamily="34" charset="0"/>
                          <a:ea typeface="Times New Roman" panose="02020603050405020304" pitchFamily="18" charset="0"/>
                          <a:cs typeface="mohammad bold art 1" pitchFamily="2" charset="-78"/>
                        </a:rPr>
                        <a:t>التوقيع</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u="none" strike="noStrike">
                          <a:effectLst/>
                          <a:latin typeface="Calibri" panose="020F0502020204030204" pitchFamily="34" charset="0"/>
                          <a:ea typeface="Times New Roman" panose="02020603050405020304" pitchFamily="18" charset="0"/>
                          <a:cs typeface="mohammad bold art 1" pitchFamily="2" charset="-78"/>
                        </a:rPr>
                        <a:t> </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a:effectLst/>
                          <a:latin typeface="Calibri" panose="020F0502020204030204" pitchFamily="34" charset="0"/>
                          <a:ea typeface="Times New Roman" panose="02020603050405020304" pitchFamily="18" charset="0"/>
                          <a:cs typeface="mohammad bold art 1" pitchFamily="2" charset="-78"/>
                        </a:rPr>
                        <a:t>التاريخ</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u="none" strike="noStrike">
                          <a:effectLst/>
                          <a:latin typeface="Calibri" panose="020F0502020204030204" pitchFamily="34" charset="0"/>
                          <a:ea typeface="Times New Roman" panose="02020603050405020304" pitchFamily="18" charset="0"/>
                          <a:cs typeface="mohammad bold art 1" pitchFamily="2" charset="-78"/>
                        </a:rPr>
                        <a:t> </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60385961"/>
                  </a:ext>
                </a:extLst>
              </a:tr>
              <a:tr h="0">
                <a:tc>
                  <a:txBody>
                    <a:bodyPr/>
                    <a:lstStyle/>
                    <a:p>
                      <a:pPr algn="r" rtl="1">
                        <a:lnSpc>
                          <a:spcPct val="115000"/>
                        </a:lnSpc>
                        <a:spcAft>
                          <a:spcPts val="0"/>
                        </a:spcAft>
                        <a:tabLst>
                          <a:tab pos="1678940" algn="l"/>
                        </a:tabLst>
                      </a:pPr>
                      <a:r>
                        <a:rPr lang="ar-SA" sz="2000" b="0">
                          <a:effectLst/>
                          <a:latin typeface="Calibri" panose="020F0502020204030204" pitchFamily="34" charset="0"/>
                          <a:ea typeface="Times New Roman" panose="02020603050405020304" pitchFamily="18" charset="0"/>
                          <a:cs typeface="mohammad bold art 1" pitchFamily="2" charset="-78"/>
                        </a:rPr>
                        <a:t>صعوبات التعلم</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a:effectLst/>
                          <a:latin typeface="Calibri" panose="020F0502020204030204" pitchFamily="34" charset="0"/>
                          <a:ea typeface="Times New Roman" panose="02020603050405020304" pitchFamily="18" charset="0"/>
                          <a:cs typeface="mohammad bold art 1" pitchFamily="2" charset="-78"/>
                        </a:rPr>
                        <a:t>دوره</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a:effectLst/>
                          <a:latin typeface="Calibri" panose="020F0502020204030204" pitchFamily="34" charset="0"/>
                          <a:ea typeface="Times New Roman" panose="02020603050405020304" pitchFamily="18" charset="0"/>
                          <a:cs typeface="mohammad bold art 1" pitchFamily="2" charset="-78"/>
                        </a:rPr>
                        <a:t>مساند</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pPr>
                      <a:r>
                        <a:rPr lang="ar-SA" sz="2000" b="0">
                          <a:effectLst/>
                          <a:latin typeface="Calibri" panose="020F0502020204030204" pitchFamily="34" charset="0"/>
                          <a:ea typeface="Times New Roman" panose="02020603050405020304" pitchFamily="18" charset="0"/>
                          <a:cs typeface="mohammad bold art 1" pitchFamily="2" charset="-78"/>
                        </a:rPr>
                        <a:t>التوقيع</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a:effectLst/>
                          <a:latin typeface="Calibri" panose="020F0502020204030204" pitchFamily="34" charset="0"/>
                          <a:ea typeface="Times New Roman" panose="02020603050405020304" pitchFamily="18" charset="0"/>
                          <a:cs typeface="mohammad bold art 1" pitchFamily="2" charset="-78"/>
                        </a:rPr>
                        <a:t> </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a:effectLst/>
                          <a:latin typeface="Calibri" panose="020F0502020204030204" pitchFamily="34" charset="0"/>
                          <a:ea typeface="Times New Roman" panose="02020603050405020304" pitchFamily="18" charset="0"/>
                          <a:cs typeface="mohammad bold art 1" pitchFamily="2" charset="-78"/>
                        </a:rPr>
                        <a:t>التاريخ</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a:effectLst/>
                          <a:latin typeface="Calibri" panose="020F0502020204030204" pitchFamily="34" charset="0"/>
                          <a:ea typeface="Times New Roman" panose="02020603050405020304" pitchFamily="18" charset="0"/>
                          <a:cs typeface="mohammad bold art 1" pitchFamily="2" charset="-78"/>
                        </a:rPr>
                        <a:t> </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636850724"/>
                  </a:ext>
                </a:extLst>
              </a:tr>
              <a:tr h="0">
                <a:tc>
                  <a:txBody>
                    <a:bodyPr/>
                    <a:lstStyle/>
                    <a:p>
                      <a:pPr algn="r" rtl="1">
                        <a:lnSpc>
                          <a:spcPct val="115000"/>
                        </a:lnSpc>
                        <a:spcAft>
                          <a:spcPts val="0"/>
                        </a:spcAft>
                        <a:tabLst>
                          <a:tab pos="1678940" algn="l"/>
                        </a:tabLst>
                      </a:pPr>
                      <a:r>
                        <a:rPr lang="ar-SA" sz="2000" b="0">
                          <a:effectLst/>
                          <a:latin typeface="Calibri" panose="020F0502020204030204" pitchFamily="34" charset="0"/>
                          <a:ea typeface="Times New Roman" panose="02020603050405020304" pitchFamily="18" charset="0"/>
                          <a:cs typeface="mohammad bold art 1" pitchFamily="2" charset="-78"/>
                        </a:rPr>
                        <a:t>مدير المدرســة</a:t>
                      </a:r>
                      <a:endParaRPr lang="en-US" sz="2000" b="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دوره</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قائــد</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pPr>
                      <a:r>
                        <a:rPr lang="ar-SA" sz="2000" b="0" dirty="0">
                          <a:effectLst/>
                          <a:latin typeface="Calibri" panose="020F0502020204030204" pitchFamily="34" charset="0"/>
                          <a:ea typeface="Times New Roman" panose="02020603050405020304" pitchFamily="18" charset="0"/>
                          <a:cs typeface="mohammad bold art 1" pitchFamily="2" charset="-78"/>
                        </a:rPr>
                        <a:t>التوقيع</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التاريخ</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algn="ctr" rtl="1">
                        <a:lnSpc>
                          <a:spcPct val="115000"/>
                        </a:lnSpc>
                        <a:spcAft>
                          <a:spcPts val="0"/>
                        </a:spcAft>
                        <a:tabLst>
                          <a:tab pos="1678940" algn="l"/>
                        </a:tabLst>
                      </a:pPr>
                      <a:r>
                        <a:rPr lang="ar-SA" sz="2000" b="0" dirty="0">
                          <a:effectLst/>
                          <a:latin typeface="Calibri" panose="020F0502020204030204" pitchFamily="34" charset="0"/>
                          <a:ea typeface="Times New Roman" panose="02020603050405020304" pitchFamily="18" charset="0"/>
                          <a:cs typeface="mohammad bold art 1" pitchFamily="2" charset="-78"/>
                        </a:rPr>
                        <a:t> </a:t>
                      </a:r>
                      <a:endParaRPr lang="en-US" sz="20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696348469"/>
                  </a:ext>
                </a:extLst>
              </a:tr>
            </a:tbl>
          </a:graphicData>
        </a:graphic>
      </p:graphicFrame>
      <p:sp>
        <p:nvSpPr>
          <p:cNvPr id="4" name="Rectangle 1">
            <a:extLst>
              <a:ext uri="{FF2B5EF4-FFF2-40B4-BE49-F238E27FC236}">
                <a16:creationId xmlns:a16="http://schemas.microsoft.com/office/drawing/2014/main" id="{F638D72B-9908-4400-87F0-ECE81223BE16}"/>
              </a:ext>
            </a:extLst>
          </p:cNvPr>
          <p:cNvSpPr>
            <a:spLocks noChangeArrowheads="1"/>
          </p:cNvSpPr>
          <p:nvPr/>
        </p:nvSpPr>
        <p:spPr bwMode="auto">
          <a:xfrm>
            <a:off x="8899730" y="3468339"/>
            <a:ext cx="2859109"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679575" algn="l"/>
              </a:tabLst>
              <a:defRPr>
                <a:solidFill>
                  <a:schemeClr val="tx1"/>
                </a:solidFill>
                <a:latin typeface="Arial" panose="020B0604020202020204" pitchFamily="34" charset="0"/>
              </a:defRPr>
            </a:lvl1pPr>
            <a:lvl2pPr eaLnBrk="0" fontAlgn="base" hangingPunct="0">
              <a:spcBef>
                <a:spcPct val="0"/>
              </a:spcBef>
              <a:spcAft>
                <a:spcPct val="0"/>
              </a:spcAft>
              <a:tabLst>
                <a:tab pos="1679575" algn="l"/>
              </a:tabLst>
              <a:defRPr>
                <a:solidFill>
                  <a:schemeClr val="tx1"/>
                </a:solidFill>
                <a:latin typeface="Arial" panose="020B0604020202020204" pitchFamily="34" charset="0"/>
              </a:defRPr>
            </a:lvl2pPr>
            <a:lvl3pPr eaLnBrk="0" fontAlgn="base" hangingPunct="0">
              <a:spcBef>
                <a:spcPct val="0"/>
              </a:spcBef>
              <a:spcAft>
                <a:spcPct val="0"/>
              </a:spcAft>
              <a:tabLst>
                <a:tab pos="1679575" algn="l"/>
              </a:tabLst>
              <a:defRPr>
                <a:solidFill>
                  <a:schemeClr val="tx1"/>
                </a:solidFill>
                <a:latin typeface="Arial" panose="020B0604020202020204" pitchFamily="34" charset="0"/>
              </a:defRPr>
            </a:lvl3pPr>
            <a:lvl4pPr eaLnBrk="0" fontAlgn="base" hangingPunct="0">
              <a:spcBef>
                <a:spcPct val="0"/>
              </a:spcBef>
              <a:spcAft>
                <a:spcPct val="0"/>
              </a:spcAft>
              <a:tabLst>
                <a:tab pos="1679575" algn="l"/>
              </a:tabLst>
              <a:defRPr>
                <a:solidFill>
                  <a:schemeClr val="tx1"/>
                </a:solidFill>
                <a:latin typeface="Arial" panose="020B0604020202020204" pitchFamily="34" charset="0"/>
              </a:defRPr>
            </a:lvl4pPr>
            <a:lvl5pPr eaLnBrk="0" fontAlgn="base" hangingPunct="0">
              <a:spcBef>
                <a:spcPct val="0"/>
              </a:spcBef>
              <a:spcAft>
                <a:spcPct val="0"/>
              </a:spcAft>
              <a:tabLst>
                <a:tab pos="1679575" algn="l"/>
              </a:tabLst>
              <a:defRPr>
                <a:solidFill>
                  <a:schemeClr val="tx1"/>
                </a:solidFill>
                <a:latin typeface="Arial" panose="020B0604020202020204" pitchFamily="34" charset="0"/>
              </a:defRPr>
            </a:lvl5pPr>
            <a:lvl6pPr eaLnBrk="0" fontAlgn="base" hangingPunct="0">
              <a:spcBef>
                <a:spcPct val="0"/>
              </a:spcBef>
              <a:spcAft>
                <a:spcPct val="0"/>
              </a:spcAft>
              <a:tabLst>
                <a:tab pos="1679575" algn="l"/>
              </a:tabLst>
              <a:defRPr>
                <a:solidFill>
                  <a:schemeClr val="tx1"/>
                </a:solidFill>
                <a:latin typeface="Arial" panose="020B0604020202020204" pitchFamily="34" charset="0"/>
              </a:defRPr>
            </a:lvl6pPr>
            <a:lvl7pPr eaLnBrk="0" fontAlgn="base" hangingPunct="0">
              <a:spcBef>
                <a:spcPct val="0"/>
              </a:spcBef>
              <a:spcAft>
                <a:spcPct val="0"/>
              </a:spcAft>
              <a:tabLst>
                <a:tab pos="1679575" algn="l"/>
              </a:tabLst>
              <a:defRPr>
                <a:solidFill>
                  <a:schemeClr val="tx1"/>
                </a:solidFill>
                <a:latin typeface="Arial" panose="020B0604020202020204" pitchFamily="34" charset="0"/>
              </a:defRPr>
            </a:lvl7pPr>
            <a:lvl8pPr eaLnBrk="0" fontAlgn="base" hangingPunct="0">
              <a:spcBef>
                <a:spcPct val="0"/>
              </a:spcBef>
              <a:spcAft>
                <a:spcPct val="0"/>
              </a:spcAft>
              <a:tabLst>
                <a:tab pos="1679575" algn="l"/>
              </a:tabLst>
              <a:defRPr>
                <a:solidFill>
                  <a:schemeClr val="tx1"/>
                </a:solidFill>
                <a:latin typeface="Arial" panose="020B0604020202020204" pitchFamily="34" charset="0"/>
              </a:defRPr>
            </a:lvl8pPr>
            <a:lvl9pPr eaLnBrk="0" fontAlgn="base" hangingPunct="0">
              <a:spcBef>
                <a:spcPct val="0"/>
              </a:spcBef>
              <a:spcAft>
                <a:spcPct val="0"/>
              </a:spcAft>
              <a:tabLst>
                <a:tab pos="1679575" algn="l"/>
              </a:tabLst>
              <a:defRPr>
                <a:solidFill>
                  <a:schemeClr val="tx1"/>
                </a:solidFill>
                <a:latin typeface="Arial" panose="020B0604020202020204" pitchFamily="34" charset="0"/>
              </a:defRPr>
            </a:lvl9pPr>
          </a:lstStyle>
          <a:p>
            <a:pPr marL="0" marR="0" lvl="0" indent="0" algn="l" defTabSz="914400" rtl="1" eaLnBrk="0" fontAlgn="base" latinLnBrk="0" hangingPunct="0">
              <a:lnSpc>
                <a:spcPct val="100000"/>
              </a:lnSpc>
              <a:spcBef>
                <a:spcPct val="0"/>
              </a:spcBef>
              <a:spcAft>
                <a:spcPct val="0"/>
              </a:spcAft>
              <a:buClrTx/>
              <a:buSzTx/>
              <a:buFontTx/>
              <a:buNone/>
              <a:tabLst>
                <a:tab pos="1679575" algn="l"/>
              </a:tabLst>
            </a:pPr>
            <a:r>
              <a:rPr kumimoji="0" lang="ar-SA" altLang="ar-SA" sz="3200" b="0" i="0" u="none" strike="noStrike" cap="none" normalizeH="0" baseline="0" dirty="0">
                <a:ln>
                  <a:noFill/>
                </a:ln>
                <a:solidFill>
                  <a:srgbClr val="7030A0"/>
                </a:solidFill>
                <a:effectLst/>
                <a:latin typeface="ae_AlMohanad" panose="02060603050605020204" pitchFamily="18" charset="-78"/>
                <a:ea typeface="Times New Roman" panose="02020603050405020304" pitchFamily="18" charset="0"/>
                <a:cs typeface="mohammad bold art 1" pitchFamily="2" charset="-78"/>
              </a:rPr>
              <a:t>متابعة البرنامج</a:t>
            </a:r>
            <a:endParaRPr kumimoji="0" lang="en-US" altLang="ar-SA" sz="3200" b="0" i="0" u="none" strike="noStrike" cap="none" normalizeH="0" baseline="0" dirty="0">
              <a:ln>
                <a:noFill/>
              </a:ln>
              <a:solidFill>
                <a:srgbClr val="7030A0"/>
              </a:solidFill>
              <a:effectLst/>
              <a:cs typeface="mohammad bold art 1" pitchFamily="2" charset="-78"/>
            </a:endParaRPr>
          </a:p>
        </p:txBody>
      </p:sp>
      <p:sp>
        <p:nvSpPr>
          <p:cNvPr id="5" name="Rectangle 1">
            <a:extLst>
              <a:ext uri="{FF2B5EF4-FFF2-40B4-BE49-F238E27FC236}">
                <a16:creationId xmlns:a16="http://schemas.microsoft.com/office/drawing/2014/main" id="{A27C80BB-5648-41D4-9D0B-14C2918EED26}"/>
              </a:ext>
            </a:extLst>
          </p:cNvPr>
          <p:cNvSpPr>
            <a:spLocks noChangeArrowheads="1"/>
          </p:cNvSpPr>
          <p:nvPr/>
        </p:nvSpPr>
        <p:spPr bwMode="auto">
          <a:xfrm>
            <a:off x="7366716" y="432691"/>
            <a:ext cx="4301972" cy="5847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tabLst>
                <a:tab pos="1679575" algn="l"/>
              </a:tabLst>
              <a:defRPr>
                <a:solidFill>
                  <a:schemeClr val="tx1"/>
                </a:solidFill>
                <a:latin typeface="Arial" panose="020B0604020202020204" pitchFamily="34" charset="0"/>
              </a:defRPr>
            </a:lvl1pPr>
            <a:lvl2pPr eaLnBrk="0" fontAlgn="base" hangingPunct="0">
              <a:spcBef>
                <a:spcPct val="0"/>
              </a:spcBef>
              <a:spcAft>
                <a:spcPct val="0"/>
              </a:spcAft>
              <a:tabLst>
                <a:tab pos="1679575" algn="l"/>
              </a:tabLst>
              <a:defRPr>
                <a:solidFill>
                  <a:schemeClr val="tx1"/>
                </a:solidFill>
                <a:latin typeface="Arial" panose="020B0604020202020204" pitchFamily="34" charset="0"/>
              </a:defRPr>
            </a:lvl2pPr>
            <a:lvl3pPr eaLnBrk="0" fontAlgn="base" hangingPunct="0">
              <a:spcBef>
                <a:spcPct val="0"/>
              </a:spcBef>
              <a:spcAft>
                <a:spcPct val="0"/>
              </a:spcAft>
              <a:tabLst>
                <a:tab pos="1679575" algn="l"/>
              </a:tabLst>
              <a:defRPr>
                <a:solidFill>
                  <a:schemeClr val="tx1"/>
                </a:solidFill>
                <a:latin typeface="Arial" panose="020B0604020202020204" pitchFamily="34" charset="0"/>
              </a:defRPr>
            </a:lvl3pPr>
            <a:lvl4pPr eaLnBrk="0" fontAlgn="base" hangingPunct="0">
              <a:spcBef>
                <a:spcPct val="0"/>
              </a:spcBef>
              <a:spcAft>
                <a:spcPct val="0"/>
              </a:spcAft>
              <a:tabLst>
                <a:tab pos="1679575" algn="l"/>
              </a:tabLst>
              <a:defRPr>
                <a:solidFill>
                  <a:schemeClr val="tx1"/>
                </a:solidFill>
                <a:latin typeface="Arial" panose="020B0604020202020204" pitchFamily="34" charset="0"/>
              </a:defRPr>
            </a:lvl4pPr>
            <a:lvl5pPr eaLnBrk="0" fontAlgn="base" hangingPunct="0">
              <a:spcBef>
                <a:spcPct val="0"/>
              </a:spcBef>
              <a:spcAft>
                <a:spcPct val="0"/>
              </a:spcAft>
              <a:tabLst>
                <a:tab pos="1679575" algn="l"/>
              </a:tabLst>
              <a:defRPr>
                <a:solidFill>
                  <a:schemeClr val="tx1"/>
                </a:solidFill>
                <a:latin typeface="Arial" panose="020B0604020202020204" pitchFamily="34" charset="0"/>
              </a:defRPr>
            </a:lvl5pPr>
            <a:lvl6pPr eaLnBrk="0" fontAlgn="base" hangingPunct="0">
              <a:spcBef>
                <a:spcPct val="0"/>
              </a:spcBef>
              <a:spcAft>
                <a:spcPct val="0"/>
              </a:spcAft>
              <a:tabLst>
                <a:tab pos="1679575" algn="l"/>
              </a:tabLst>
              <a:defRPr>
                <a:solidFill>
                  <a:schemeClr val="tx1"/>
                </a:solidFill>
                <a:latin typeface="Arial" panose="020B0604020202020204" pitchFamily="34" charset="0"/>
              </a:defRPr>
            </a:lvl6pPr>
            <a:lvl7pPr eaLnBrk="0" fontAlgn="base" hangingPunct="0">
              <a:spcBef>
                <a:spcPct val="0"/>
              </a:spcBef>
              <a:spcAft>
                <a:spcPct val="0"/>
              </a:spcAft>
              <a:tabLst>
                <a:tab pos="1679575" algn="l"/>
              </a:tabLst>
              <a:defRPr>
                <a:solidFill>
                  <a:schemeClr val="tx1"/>
                </a:solidFill>
                <a:latin typeface="Arial" panose="020B0604020202020204" pitchFamily="34" charset="0"/>
              </a:defRPr>
            </a:lvl7pPr>
            <a:lvl8pPr eaLnBrk="0" fontAlgn="base" hangingPunct="0">
              <a:spcBef>
                <a:spcPct val="0"/>
              </a:spcBef>
              <a:spcAft>
                <a:spcPct val="0"/>
              </a:spcAft>
              <a:tabLst>
                <a:tab pos="1679575" algn="l"/>
              </a:tabLst>
              <a:defRPr>
                <a:solidFill>
                  <a:schemeClr val="tx1"/>
                </a:solidFill>
                <a:latin typeface="Arial" panose="020B0604020202020204" pitchFamily="34" charset="0"/>
              </a:defRPr>
            </a:lvl8pPr>
            <a:lvl9pPr eaLnBrk="0" fontAlgn="base" hangingPunct="0">
              <a:spcBef>
                <a:spcPct val="0"/>
              </a:spcBef>
              <a:spcAft>
                <a:spcPct val="0"/>
              </a:spcAft>
              <a:tabLst>
                <a:tab pos="1679575" algn="l"/>
              </a:tabLst>
              <a:defRPr>
                <a:solidFill>
                  <a:schemeClr val="tx1"/>
                </a:solidFill>
                <a:latin typeface="Arial" panose="020B0604020202020204" pitchFamily="34" charset="0"/>
              </a:defRPr>
            </a:lvl9pPr>
          </a:lstStyle>
          <a:p>
            <a:pPr marL="0" marR="0" lvl="0" indent="0" algn="l" defTabSz="914400" rtl="1" eaLnBrk="0" fontAlgn="base" latinLnBrk="0" hangingPunct="0">
              <a:lnSpc>
                <a:spcPct val="100000"/>
              </a:lnSpc>
              <a:spcBef>
                <a:spcPct val="0"/>
              </a:spcBef>
              <a:spcAft>
                <a:spcPct val="0"/>
              </a:spcAft>
              <a:buClrTx/>
              <a:buSzTx/>
              <a:buFontTx/>
              <a:buNone/>
              <a:tabLst>
                <a:tab pos="1679575" algn="l"/>
              </a:tabLst>
            </a:pPr>
            <a:r>
              <a:rPr kumimoji="0" lang="ar-SA" altLang="ar-SA" sz="3200" b="0" i="0" u="none" strike="noStrike" cap="none" normalizeH="0" baseline="0" dirty="0">
                <a:ln>
                  <a:solidFill>
                    <a:schemeClr val="tx2"/>
                  </a:solidFill>
                </a:ln>
                <a:solidFill>
                  <a:srgbClr val="FFFF00"/>
                </a:solidFill>
                <a:effectLst/>
                <a:latin typeface="ae_AlMohanad" panose="02060603050605020204" pitchFamily="18" charset="-78"/>
                <a:ea typeface="Times New Roman" panose="02020603050405020304" pitchFamily="18" charset="0"/>
                <a:cs typeface="mohammad bold art 1" pitchFamily="2" charset="-78"/>
              </a:rPr>
              <a:t>الجهود العلاجية المقدمة </a:t>
            </a:r>
            <a:endParaRPr kumimoji="0" lang="en-US" altLang="ar-SA" sz="3200" b="0" i="0" u="none" strike="noStrike" cap="none" normalizeH="0" baseline="0" dirty="0">
              <a:ln>
                <a:solidFill>
                  <a:schemeClr val="tx2"/>
                </a:solidFill>
              </a:ln>
              <a:solidFill>
                <a:srgbClr val="FFFF00"/>
              </a:solidFill>
              <a:effectLst/>
              <a:cs typeface="mohammad bold art 1" pitchFamily="2" charset="-78"/>
            </a:endParaRPr>
          </a:p>
        </p:txBody>
      </p:sp>
    </p:spTree>
    <p:extLst>
      <p:ext uri="{BB962C8B-B14F-4D97-AF65-F5344CB8AC3E}">
        <p14:creationId xmlns:p14="http://schemas.microsoft.com/office/powerpoint/2010/main" val="34887876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a:extLst>
              <a:ext uri="{FF2B5EF4-FFF2-40B4-BE49-F238E27FC236}">
                <a16:creationId xmlns:a16="http://schemas.microsoft.com/office/drawing/2014/main" id="{A83C348F-CC6D-405F-A81F-952D46740F10}"/>
              </a:ext>
            </a:extLst>
          </p:cNvPr>
          <p:cNvSpPr>
            <a:spLocks noChangeArrowheads="1"/>
          </p:cNvSpPr>
          <p:nvPr/>
        </p:nvSpPr>
        <p:spPr bwMode="auto">
          <a:xfrm>
            <a:off x="377669" y="2151727"/>
            <a:ext cx="11436663" cy="2554545"/>
          </a:xfrm>
          <a:prstGeom prst="rect">
            <a:avLst/>
          </a:prstGeom>
          <a:noFill/>
          <a:ln>
            <a:noFill/>
          </a:ln>
          <a:effectLst/>
          <a:scene3d>
            <a:camera prst="orthographicFront">
              <a:rot lat="0" lon="0" rev="0"/>
            </a:camera>
            <a:lightRig rig="chilly" dir="t">
              <a:rot lat="0" lon="0" rev="18480000"/>
            </a:lightRig>
          </a:scene3d>
          <a:sp3d prstMaterial="clear">
            <a:bevelT h="63500"/>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r" defTabSz="914400" eaLnBrk="0" fontAlgn="base" latinLnBrk="0" hangingPunct="0">
              <a:lnSpc>
                <a:spcPct val="100000"/>
              </a:lnSpc>
              <a:spcBef>
                <a:spcPct val="0"/>
              </a:spcBef>
              <a:spcAft>
                <a:spcPct val="0"/>
              </a:spcAft>
              <a:buClrTx/>
              <a:buSzTx/>
              <a:buFontTx/>
              <a:buNone/>
              <a:tabLst/>
            </a:pPr>
            <a:r>
              <a:rPr kumimoji="0" lang="ar-SA" altLang="ar-SA" sz="2000" i="0" u="none" strike="noStrike" cap="none" normalizeH="0" baseline="0" dirty="0">
                <a:ln>
                  <a:noFill/>
                </a:ln>
                <a:solidFill>
                  <a:schemeClr val="tx1"/>
                </a:solidFill>
                <a:effectLst/>
                <a:latin typeface="ae_AlMohanad" panose="02060603050605020204" pitchFamily="18" charset="-78"/>
                <a:ea typeface="Times New Roman" panose="02020603050405020304" pitchFamily="18" charset="0"/>
                <a:cs typeface="mohammad bold art 1" pitchFamily="2" charset="-78"/>
              </a:rPr>
              <a:t>المكرم ولي أمر الطالب: ...................................................................... بالصف: ..........................................</a:t>
            </a:r>
          </a:p>
          <a:p>
            <a:pPr marL="0" marR="0" lvl="0" indent="0" algn="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السلام عليكم ورحمة الله وبركاته، أما بعد:</a:t>
            </a:r>
          </a:p>
          <a:p>
            <a:pPr marL="0" marR="0" lvl="0" indent="0" algn="r" defTabSz="914400" eaLnBrk="0" fontAlgn="base" latinLnBrk="0" hangingPunct="0">
              <a:lnSpc>
                <a:spcPct val="100000"/>
              </a:lnSpc>
              <a:spcBef>
                <a:spcPct val="0"/>
              </a:spcBef>
              <a:spcAft>
                <a:spcPct val="0"/>
              </a:spcAft>
              <a:buClrTx/>
              <a:buSzTx/>
              <a:buFontTx/>
              <a:buNone/>
              <a:tabLst/>
            </a:pPr>
            <a:r>
              <a:rPr kumimoji="0" lang="ar-SA" altLang="ar-SA" sz="2000" i="0" u="none" strike="noStrike" cap="none" normalizeH="0" baseline="0" dirty="0">
                <a:ln>
                  <a:noFill/>
                </a:ln>
                <a:solidFill>
                  <a:schemeClr val="tx1"/>
                </a:solidFill>
                <a:effectLst/>
                <a:latin typeface="ae_AlMohanad" panose="02060603050605020204" pitchFamily="18" charset="-78"/>
                <a:cs typeface="mohammad bold art 1" pitchFamily="2" charset="-78"/>
              </a:rPr>
              <a:t>بناء على إفادة معلم الصف القائم بتنفيذ البرنامج العلاجي لابنكم في مادة: ................ المعيار رقم: ......................</a:t>
            </a:r>
          </a:p>
          <a:p>
            <a:pPr marL="0" marR="0" lvl="0" indent="0" algn="ct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نحطيكم بما يلي:</a:t>
            </a:r>
          </a:p>
          <a:p>
            <a:pPr marL="0" marR="0" lvl="0" indent="0" algn="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 أظهر تحسنا وصل حد إتقان المعيار.</a:t>
            </a:r>
          </a:p>
          <a:p>
            <a:pPr marL="0" marR="0" lvl="0" indent="0" algn="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 لم يتقن ونأمل التعاون مع المدرسة خلال الفصل الدراسي: .......... لنتمكن من مساعدة الطالب على الإتقان.</a:t>
            </a:r>
          </a:p>
          <a:p>
            <a:pPr marL="0" marR="0" lvl="0" indent="0" algn="ctr" defTabSz="914400" eaLnBrk="0" fontAlgn="base" latinLnBrk="0" hangingPunct="0">
              <a:lnSpc>
                <a:spcPct val="100000"/>
              </a:lnSpc>
              <a:spcBef>
                <a:spcPct val="0"/>
              </a:spcBef>
              <a:spcAft>
                <a:spcPct val="0"/>
              </a:spcAft>
              <a:buClrTx/>
              <a:buSzTx/>
              <a:buFontTx/>
              <a:buNone/>
              <a:tabLst/>
            </a:pPr>
            <a:r>
              <a:rPr lang="ar-SA" altLang="ar-SA" sz="2000" dirty="0">
                <a:latin typeface="ae_AlMohanad" panose="02060603050605020204" pitchFamily="18" charset="-78"/>
                <a:cs typeface="mohammad bold art 1" pitchFamily="2" charset="-78"/>
              </a:rPr>
              <a:t>والله يحفظكم </a:t>
            </a:r>
            <a:endParaRPr kumimoji="0" lang="ar-SA" altLang="ar-SA" sz="2000" i="0" u="none" strike="noStrike" cap="none" normalizeH="0" baseline="0" dirty="0">
              <a:ln>
                <a:noFill/>
              </a:ln>
              <a:solidFill>
                <a:schemeClr val="tx1"/>
              </a:solidFill>
              <a:effectLst/>
              <a:latin typeface="ae_AlMohanad" panose="02060603050605020204" pitchFamily="18" charset="-78"/>
              <a:ea typeface="Times New Roman" panose="02020603050405020304" pitchFamily="18" charset="0"/>
              <a:cs typeface="mohammad bold art 1" pitchFamily="2" charset="-78"/>
            </a:endParaRPr>
          </a:p>
          <a:p>
            <a:pPr marL="0" marR="0" lvl="0" indent="0" algn="r" defTabSz="914400" eaLnBrk="0" fontAlgn="base" latinLnBrk="0" hangingPunct="0">
              <a:lnSpc>
                <a:spcPct val="100000"/>
              </a:lnSpc>
              <a:spcBef>
                <a:spcPct val="0"/>
              </a:spcBef>
              <a:spcAft>
                <a:spcPct val="0"/>
              </a:spcAft>
              <a:buClrTx/>
              <a:buSzTx/>
              <a:buFontTx/>
              <a:buNone/>
              <a:tabLst/>
            </a:pPr>
            <a:r>
              <a:rPr kumimoji="0" lang="ar-SA" altLang="ar-SA" sz="2000" i="0" u="none" strike="noStrike" cap="none" normalizeH="0" baseline="0" dirty="0">
                <a:ln>
                  <a:noFill/>
                </a:ln>
                <a:solidFill>
                  <a:schemeClr val="tx1"/>
                </a:solidFill>
                <a:effectLst/>
                <a:latin typeface="ae_AlMohanad" panose="02060603050605020204" pitchFamily="18" charset="-78"/>
                <a:ea typeface="Times New Roman" panose="02020603050405020304" pitchFamily="18" charset="0"/>
                <a:cs typeface="mohammad bold art 1" pitchFamily="2" charset="-78"/>
              </a:rPr>
              <a:t>توقيع المعلم:</a:t>
            </a:r>
            <a:r>
              <a:rPr lang="ar-SA" altLang="ar-SA" sz="2000" dirty="0">
                <a:cs typeface="mohammad bold art 1" pitchFamily="2" charset="-78"/>
              </a:rPr>
              <a:t>                   </a:t>
            </a:r>
            <a:r>
              <a:rPr lang="ar-SA" altLang="ar-SA" sz="2000" dirty="0">
                <a:latin typeface="ae_AlMohanad" panose="02060603050605020204" pitchFamily="18" charset="-78"/>
                <a:cs typeface="mohammad bold art 1" pitchFamily="2" charset="-78"/>
              </a:rPr>
              <a:t>      </a:t>
            </a:r>
            <a:r>
              <a:rPr kumimoji="0" lang="ar-SA" altLang="ar-SA" sz="2000" i="0" u="none" strike="noStrike" cap="none" normalizeH="0" baseline="0" dirty="0">
                <a:ln>
                  <a:noFill/>
                </a:ln>
                <a:solidFill>
                  <a:schemeClr val="tx1"/>
                </a:solidFill>
                <a:effectLst/>
                <a:latin typeface="ae_AlMohanad" panose="02060603050605020204" pitchFamily="18" charset="-78"/>
                <a:ea typeface="Times New Roman" panose="02020603050405020304" pitchFamily="18" charset="0"/>
                <a:cs typeface="mohammad bold art 1" pitchFamily="2" charset="-78"/>
              </a:rPr>
              <a:t> قائد المدرسة:                            التوقيع:                التاريخ:     /    /   14هـ              الختم</a:t>
            </a:r>
            <a:endParaRPr kumimoji="0" lang="en-US" altLang="ar-SA" sz="2000" i="0" u="none" strike="noStrike" cap="none" normalizeH="0" baseline="0" dirty="0">
              <a:ln>
                <a:noFill/>
              </a:ln>
              <a:solidFill>
                <a:schemeClr val="tx1"/>
              </a:solidFill>
              <a:effectLst/>
              <a:cs typeface="mohammad bold art 1" pitchFamily="2" charset="-78"/>
            </a:endParaRPr>
          </a:p>
        </p:txBody>
      </p:sp>
      <p:sp>
        <p:nvSpPr>
          <p:cNvPr id="5" name="Rectangle 4">
            <a:extLst>
              <a:ext uri="{FF2B5EF4-FFF2-40B4-BE49-F238E27FC236}">
                <a16:creationId xmlns:a16="http://schemas.microsoft.com/office/drawing/2014/main" id="{FA9177F5-E535-4B40-A45B-7FB0B69D198F}"/>
              </a:ext>
            </a:extLst>
          </p:cNvPr>
          <p:cNvSpPr>
            <a:spLocks noChangeArrowheads="1"/>
          </p:cNvSpPr>
          <p:nvPr/>
        </p:nvSpPr>
        <p:spPr bwMode="auto">
          <a:xfrm>
            <a:off x="377668" y="4326835"/>
            <a:ext cx="12192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ar-SA"/>
          </a:p>
        </p:txBody>
      </p:sp>
      <p:sp>
        <p:nvSpPr>
          <p:cNvPr id="6" name="مستطيل 5">
            <a:extLst>
              <a:ext uri="{FF2B5EF4-FFF2-40B4-BE49-F238E27FC236}">
                <a16:creationId xmlns:a16="http://schemas.microsoft.com/office/drawing/2014/main" id="{79C68893-FF92-4D1E-812F-BA3CE2D77396}"/>
              </a:ext>
            </a:extLst>
          </p:cNvPr>
          <p:cNvSpPr/>
          <p:nvPr/>
        </p:nvSpPr>
        <p:spPr>
          <a:xfrm>
            <a:off x="1473374" y="1063635"/>
            <a:ext cx="10192214" cy="708656"/>
          </a:xfrm>
          <a:prstGeom prst="rect">
            <a:avLst/>
          </a:prstGeom>
        </p:spPr>
        <p:txBody>
          <a:bodyPr wrap="none">
            <a:spAutoFit/>
          </a:bodyPr>
          <a:lstStyle/>
          <a:p>
            <a:pPr algn="ctr" rtl="1">
              <a:lnSpc>
                <a:spcPct val="115000"/>
              </a:lnSpc>
              <a:spcAft>
                <a:spcPts val="0"/>
              </a:spcAft>
            </a:pPr>
            <a:r>
              <a:rPr lang="ar-SA" sz="3600" dirty="0">
                <a:ln>
                  <a:solidFill>
                    <a:srgbClr val="FFFF00"/>
                  </a:solidFill>
                </a:ln>
                <a:latin typeface="Calibri" panose="020F0502020204030204" pitchFamily="34" charset="0"/>
                <a:ea typeface="Times New Roman" panose="02020603050405020304" pitchFamily="18" charset="0"/>
                <a:cs typeface="mohammad bold art 1" pitchFamily="2" charset="-78"/>
              </a:rPr>
              <a:t>تحديد مدى استفادة الطالب من البرنامج العلاجي الجماعي:</a:t>
            </a:r>
            <a:endParaRPr lang="en-US" sz="3600" dirty="0">
              <a:ln>
                <a:solidFill>
                  <a:srgbClr val="FFFF00"/>
                </a:solidFill>
              </a:ln>
              <a:latin typeface="Calibri" panose="020F0502020204030204" pitchFamily="34" charset="0"/>
              <a:ea typeface="Times New Roman" panose="02020603050405020304" pitchFamily="18" charset="0"/>
              <a:cs typeface="mohammad bold art 1" pitchFamily="2" charset="-78"/>
            </a:endParaRPr>
          </a:p>
        </p:txBody>
      </p:sp>
    </p:spTree>
    <p:extLst>
      <p:ext uri="{BB962C8B-B14F-4D97-AF65-F5344CB8AC3E}">
        <p14:creationId xmlns:p14="http://schemas.microsoft.com/office/powerpoint/2010/main" val="15658667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a:extLst>
              <a:ext uri="{FF2B5EF4-FFF2-40B4-BE49-F238E27FC236}">
                <a16:creationId xmlns:a16="http://schemas.microsoft.com/office/drawing/2014/main" id="{A8AA305B-AAD9-4198-A2B2-1AE689CC34CE}"/>
              </a:ext>
            </a:extLst>
          </p:cNvPr>
          <p:cNvSpPr/>
          <p:nvPr/>
        </p:nvSpPr>
        <p:spPr>
          <a:xfrm>
            <a:off x="7713455" y="467106"/>
            <a:ext cx="3921266" cy="640175"/>
          </a:xfrm>
          <a:prstGeom prst="rect">
            <a:avLst/>
          </a:prstGeom>
          <a:solidFill>
            <a:srgbClr val="CC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a:spAutoFit/>
          </a:bodyPr>
          <a:lstStyle/>
          <a:p>
            <a:pPr algn="ctr" rtl="1">
              <a:lnSpc>
                <a:spcPct val="115000"/>
              </a:lnSpc>
              <a:spcAft>
                <a:spcPts val="0"/>
              </a:spcAft>
            </a:pPr>
            <a:r>
              <a:rPr lang="ar-SA" sz="3200" dirty="0">
                <a:latin typeface="Calibri" panose="020F0502020204030204" pitchFamily="34" charset="0"/>
                <a:ea typeface="Times New Roman" panose="02020603050405020304" pitchFamily="18" charset="0"/>
                <a:cs typeface="mohammad bold art 1" pitchFamily="2" charset="-78"/>
              </a:rPr>
              <a:t>أساليب علاجية مقترحة</a:t>
            </a:r>
            <a:endParaRPr lang="en-US" sz="3200" dirty="0">
              <a:latin typeface="Calibri" panose="020F0502020204030204" pitchFamily="34" charset="0"/>
              <a:ea typeface="Times New Roman" panose="02020603050405020304" pitchFamily="18" charset="0"/>
              <a:cs typeface="mohammad bold art 1" pitchFamily="2" charset="-78"/>
            </a:endParaRPr>
          </a:p>
        </p:txBody>
      </p:sp>
      <p:graphicFrame>
        <p:nvGraphicFramePr>
          <p:cNvPr id="5" name="جدول 4">
            <a:extLst>
              <a:ext uri="{FF2B5EF4-FFF2-40B4-BE49-F238E27FC236}">
                <a16:creationId xmlns:a16="http://schemas.microsoft.com/office/drawing/2014/main" id="{538EA48E-F3BB-48F7-9FAD-0D162EF7B32F}"/>
              </a:ext>
            </a:extLst>
          </p:cNvPr>
          <p:cNvGraphicFramePr>
            <a:graphicFrameLocks noGrp="1"/>
          </p:cNvGraphicFramePr>
          <p:nvPr>
            <p:extLst>
              <p:ext uri="{D42A27DB-BD31-4B8C-83A1-F6EECF244321}">
                <p14:modId xmlns:p14="http://schemas.microsoft.com/office/powerpoint/2010/main" val="3835012161"/>
              </p:ext>
            </p:extLst>
          </p:nvPr>
        </p:nvGraphicFramePr>
        <p:xfrm>
          <a:off x="357809" y="1280773"/>
          <a:ext cx="11469979" cy="4599432"/>
        </p:xfrm>
        <a:graphic>
          <a:graphicData uri="http://schemas.openxmlformats.org/drawingml/2006/table">
            <a:tbl>
              <a:tblPr rtl="1" firstRow="1" firstCol="1" bandRow="1"/>
              <a:tblGrid>
                <a:gridCol w="430918">
                  <a:extLst>
                    <a:ext uri="{9D8B030D-6E8A-4147-A177-3AD203B41FA5}">
                      <a16:colId xmlns:a16="http://schemas.microsoft.com/office/drawing/2014/main" val="48387133"/>
                    </a:ext>
                  </a:extLst>
                </a:gridCol>
                <a:gridCol w="2743200">
                  <a:extLst>
                    <a:ext uri="{9D8B030D-6E8A-4147-A177-3AD203B41FA5}">
                      <a16:colId xmlns:a16="http://schemas.microsoft.com/office/drawing/2014/main" val="3313635324"/>
                    </a:ext>
                  </a:extLst>
                </a:gridCol>
                <a:gridCol w="8295861">
                  <a:extLst>
                    <a:ext uri="{9D8B030D-6E8A-4147-A177-3AD203B41FA5}">
                      <a16:colId xmlns:a16="http://schemas.microsoft.com/office/drawing/2014/main" val="1681721453"/>
                    </a:ext>
                  </a:extLst>
                </a:gridCol>
              </a:tblGrid>
              <a:tr h="393655">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م</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الـصـعـوبــــة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أساليب العلاج المقترحة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rgbClr val="FDE9D9"/>
                    </a:solidFill>
                  </a:tcPr>
                </a:tc>
                <a:extLst>
                  <a:ext uri="{0D108BD9-81ED-4DB2-BD59-A6C34878D82A}">
                    <a16:rowId xmlns:a16="http://schemas.microsoft.com/office/drawing/2014/main" val="1409199841"/>
                  </a:ext>
                </a:extLst>
              </a:tr>
              <a:tr h="3242129">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1</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solidFill>
                      <a:srgbClr val="FDE9D9"/>
                    </a:solidFill>
                  </a:tcPr>
                </a:tc>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عدم التمييز بين الصوت الممدود وغير الممدود.</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tcPr>
                </a:tc>
                <a:tc>
                  <a:txBody>
                    <a:bodyPr/>
                    <a:lstStyle/>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إبراز النطق بالصوت مع الفتحة والصوت مع الضمة والصوت مع الكسرة وتنبيه الطلاب إلى الصوت  في كل حالة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الموازنة بين صوت الحرف القصير والطويل في كلمات مثل ( ولد ، والد ) ــ ( حمد ، حامد )  وغيرها</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توجيه نظر الطلاب إلى أن الصوت الممدود بالفتحة يفتح له الفم ، والممدود بالضمة يضم له الفم ، والممدود بالكسرة لا يفتح له الفم ولا يضم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عمل بطاقات لكلمات فيها أحرف ممدودة بالفتحة ، وأخرى ممدودة بالضمة ، وثالثة ممدودة بالكسرة ، والتدريب على قراءتها من حين إلى آخر .</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prst="convex"/>
                      <a:lightRig rig="flood" dir="t"/>
                    </a:cell3D>
                  </a:tcPr>
                </a:tc>
                <a:extLst>
                  <a:ext uri="{0D108BD9-81ED-4DB2-BD59-A6C34878D82A}">
                    <a16:rowId xmlns:a16="http://schemas.microsoft.com/office/drawing/2014/main" val="472459170"/>
                  </a:ext>
                </a:extLst>
              </a:tr>
            </a:tbl>
          </a:graphicData>
        </a:graphic>
      </p:graphicFrame>
    </p:spTree>
    <p:extLst>
      <p:ext uri="{BB962C8B-B14F-4D97-AF65-F5344CB8AC3E}">
        <p14:creationId xmlns:p14="http://schemas.microsoft.com/office/powerpoint/2010/main" val="342292307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جدول 2">
            <a:extLst>
              <a:ext uri="{FF2B5EF4-FFF2-40B4-BE49-F238E27FC236}">
                <a16:creationId xmlns:a16="http://schemas.microsoft.com/office/drawing/2014/main" id="{6AFADF45-711F-4C1B-8DC5-5BD3ABD5A4DB}"/>
              </a:ext>
            </a:extLst>
          </p:cNvPr>
          <p:cNvGraphicFramePr>
            <a:graphicFrameLocks noGrp="1"/>
          </p:cNvGraphicFramePr>
          <p:nvPr>
            <p:extLst>
              <p:ext uri="{D42A27DB-BD31-4B8C-83A1-F6EECF244321}">
                <p14:modId xmlns:p14="http://schemas.microsoft.com/office/powerpoint/2010/main" val="4189017553"/>
              </p:ext>
            </p:extLst>
          </p:nvPr>
        </p:nvGraphicFramePr>
        <p:xfrm>
          <a:off x="477078" y="1642089"/>
          <a:ext cx="11157643" cy="3032942"/>
        </p:xfrm>
        <a:graphic>
          <a:graphicData uri="http://schemas.openxmlformats.org/drawingml/2006/table">
            <a:tbl>
              <a:tblPr rtl="1" firstRow="1" firstCol="1" bandRow="1"/>
              <a:tblGrid>
                <a:gridCol w="555904">
                  <a:extLst>
                    <a:ext uri="{9D8B030D-6E8A-4147-A177-3AD203B41FA5}">
                      <a16:colId xmlns:a16="http://schemas.microsoft.com/office/drawing/2014/main" val="2104272365"/>
                    </a:ext>
                  </a:extLst>
                </a:gridCol>
                <a:gridCol w="3129027">
                  <a:extLst>
                    <a:ext uri="{9D8B030D-6E8A-4147-A177-3AD203B41FA5}">
                      <a16:colId xmlns:a16="http://schemas.microsoft.com/office/drawing/2014/main" val="3370701807"/>
                    </a:ext>
                  </a:extLst>
                </a:gridCol>
                <a:gridCol w="7472712">
                  <a:extLst>
                    <a:ext uri="{9D8B030D-6E8A-4147-A177-3AD203B41FA5}">
                      <a16:colId xmlns:a16="http://schemas.microsoft.com/office/drawing/2014/main" val="227154000"/>
                    </a:ext>
                  </a:extLst>
                </a:gridCol>
              </a:tblGrid>
              <a:tr h="423091">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م</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الـصـعـوبــــة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أساليب العلاج المقترحة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extLst>
                  <a:ext uri="{0D108BD9-81ED-4DB2-BD59-A6C34878D82A}">
                    <a16:rowId xmlns:a16="http://schemas.microsoft.com/office/drawing/2014/main" val="500019061"/>
                  </a:ext>
                </a:extLst>
              </a:tr>
              <a:tr h="2609851">
                <a:tc>
                  <a:txBody>
                    <a:bodyPr/>
                    <a:lstStyle/>
                    <a:p>
                      <a:pPr algn="ctr" rtl="1">
                        <a:lnSpc>
                          <a:spcPct val="115000"/>
                        </a:lnSpc>
                        <a:spcAft>
                          <a:spcPts val="1000"/>
                        </a:spcAft>
                      </a:pPr>
                      <a:r>
                        <a:rPr lang="ar-SA" sz="2400" b="0" dirty="0">
                          <a:effectLst/>
                          <a:latin typeface="Calibri" panose="020F0502020204030204" pitchFamily="34" charset="0"/>
                          <a:ea typeface="Times New Roman" panose="02020603050405020304" pitchFamily="18" charset="0"/>
                          <a:cs typeface="mohammad bold art 1" pitchFamily="2" charset="-78"/>
                        </a:rPr>
                        <a:t>2</a:t>
                      </a:r>
                      <a:endParaRPr lang="en-US" sz="24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1000"/>
                        </a:spcAft>
                      </a:pPr>
                      <a:r>
                        <a:rPr lang="ar-SA" sz="2400" b="0" dirty="0">
                          <a:effectLst/>
                          <a:latin typeface="Calibri" panose="020F0502020204030204" pitchFamily="34" charset="0"/>
                          <a:ea typeface="Times New Roman" panose="02020603050405020304" pitchFamily="18" charset="0"/>
                          <a:cs typeface="mohammad bold art 1" pitchFamily="2" charset="-78"/>
                        </a:rPr>
                        <a:t>عدم قراءة بعض الأعداد وكتابتها .</a:t>
                      </a:r>
                      <a:endParaRPr lang="en-US" sz="24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marL="342900" lvl="0" indent="-342900" algn="just" rtl="1">
                        <a:lnSpc>
                          <a:spcPct val="115000"/>
                        </a:lnSpc>
                        <a:spcAft>
                          <a:spcPts val="0"/>
                        </a:spcAft>
                        <a:buFont typeface="+mj-lt"/>
                        <a:buAutoNum type="arabicPeriod"/>
                      </a:pPr>
                      <a:r>
                        <a:rPr lang="ar-SA" sz="2400" b="0" dirty="0">
                          <a:effectLst/>
                          <a:latin typeface="Calibri" panose="020F0502020204030204" pitchFamily="34" charset="0"/>
                          <a:ea typeface="Times New Roman" panose="02020603050405020304" pitchFamily="18" charset="0"/>
                          <a:cs typeface="mohammad bold art 1" pitchFamily="2" charset="-78"/>
                        </a:rPr>
                        <a:t>وضع لوحة كتب عليها الأعداد وتكرار قراءتها .</a:t>
                      </a:r>
                      <a:endParaRPr lang="en-US" sz="2400" b="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b="0" dirty="0">
                          <a:effectLst/>
                          <a:latin typeface="Calibri" panose="020F0502020204030204" pitchFamily="34" charset="0"/>
                          <a:ea typeface="Times New Roman" panose="02020603050405020304" pitchFamily="18" charset="0"/>
                          <a:cs typeface="mohammad bold art 1" pitchFamily="2" charset="-78"/>
                        </a:rPr>
                        <a:t>استخدام العداد .</a:t>
                      </a:r>
                      <a:endParaRPr lang="en-US" sz="2400" b="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b="0" dirty="0">
                          <a:effectLst/>
                          <a:latin typeface="Calibri" panose="020F0502020204030204" pitchFamily="34" charset="0"/>
                          <a:ea typeface="Times New Roman" panose="02020603050405020304" pitchFamily="18" charset="0"/>
                          <a:cs typeface="mohammad bold art 1" pitchFamily="2" charset="-78"/>
                        </a:rPr>
                        <a:t>توزيع أوراق تحتوي بعض الأعداد وكتابتها .</a:t>
                      </a:r>
                      <a:endParaRPr lang="en-US" sz="2400" b="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b="0" dirty="0">
                          <a:effectLst/>
                          <a:latin typeface="Calibri" panose="020F0502020204030204" pitchFamily="34" charset="0"/>
                          <a:ea typeface="Times New Roman" panose="02020603050405020304" pitchFamily="18" charset="0"/>
                          <a:cs typeface="mohammad bold art 1" pitchFamily="2" charset="-78"/>
                        </a:rPr>
                        <a:t>تلوين الأعداد بألوان مختلفة .</a:t>
                      </a:r>
                      <a:endParaRPr lang="en-US" sz="2400" b="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b="0" dirty="0">
                          <a:effectLst/>
                          <a:latin typeface="Calibri" panose="020F0502020204030204" pitchFamily="34" charset="0"/>
                          <a:ea typeface="Times New Roman" panose="02020603050405020304" pitchFamily="18" charset="0"/>
                          <a:cs typeface="mohammad bold art 1" pitchFamily="2" charset="-78"/>
                        </a:rPr>
                        <a:t>الاستعانة بالوسائل الملموسة لتوضيح الأعداد .</a:t>
                      </a:r>
                      <a:endParaRPr lang="en-US" sz="2400" b="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b="0" dirty="0">
                          <a:effectLst/>
                          <a:latin typeface="Calibri" panose="020F0502020204030204" pitchFamily="34" charset="0"/>
                          <a:ea typeface="Times New Roman" panose="02020603050405020304" pitchFamily="18" charset="0"/>
                          <a:cs typeface="mohammad bold art 1" pitchFamily="2" charset="-78"/>
                        </a:rPr>
                        <a:t>كتابة الأعداد تنازلياً وتصاعدياً .</a:t>
                      </a:r>
                      <a:endParaRPr lang="en-US" sz="2400" b="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892921694"/>
                  </a:ext>
                </a:extLst>
              </a:tr>
            </a:tbl>
          </a:graphicData>
        </a:graphic>
      </p:graphicFrame>
      <p:sp>
        <p:nvSpPr>
          <p:cNvPr id="4" name="مستطيل 3">
            <a:extLst>
              <a:ext uri="{FF2B5EF4-FFF2-40B4-BE49-F238E27FC236}">
                <a16:creationId xmlns:a16="http://schemas.microsoft.com/office/drawing/2014/main" id="{21850222-82FC-430E-AB33-F8D288A15967}"/>
              </a:ext>
            </a:extLst>
          </p:cNvPr>
          <p:cNvSpPr/>
          <p:nvPr/>
        </p:nvSpPr>
        <p:spPr>
          <a:xfrm>
            <a:off x="7713455" y="593748"/>
            <a:ext cx="3921266" cy="640175"/>
          </a:xfrm>
          <a:prstGeom prst="rect">
            <a:avLst/>
          </a:prstGeom>
          <a:solidFill>
            <a:srgbClr val="CC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a:spAutoFit/>
          </a:bodyPr>
          <a:lstStyle/>
          <a:p>
            <a:pPr algn="ctr" rtl="1">
              <a:lnSpc>
                <a:spcPct val="115000"/>
              </a:lnSpc>
              <a:spcAft>
                <a:spcPts val="0"/>
              </a:spcAft>
            </a:pPr>
            <a:r>
              <a:rPr lang="ar-SA" sz="3200" dirty="0">
                <a:latin typeface="Calibri" panose="020F0502020204030204" pitchFamily="34" charset="0"/>
                <a:ea typeface="Times New Roman" panose="02020603050405020304" pitchFamily="18" charset="0"/>
                <a:cs typeface="mohammad bold art 1" pitchFamily="2" charset="-78"/>
              </a:rPr>
              <a:t>أساليب علاجية مقترحة</a:t>
            </a:r>
            <a:endParaRPr lang="en-US" sz="3200" dirty="0">
              <a:latin typeface="Calibri" panose="020F0502020204030204" pitchFamily="34" charset="0"/>
              <a:ea typeface="Times New Roman" panose="02020603050405020304" pitchFamily="18" charset="0"/>
              <a:cs typeface="mohammad bold art 1" pitchFamily="2" charset="-78"/>
            </a:endParaRPr>
          </a:p>
        </p:txBody>
      </p:sp>
    </p:spTree>
    <p:extLst>
      <p:ext uri="{BB962C8B-B14F-4D97-AF65-F5344CB8AC3E}">
        <p14:creationId xmlns:p14="http://schemas.microsoft.com/office/powerpoint/2010/main" val="203922430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a16="http://schemas.microsoft.com/office/drawing/2014/main" id="{A353DA5B-A4A9-41BF-B8B3-2C9950D0D7EF}"/>
              </a:ext>
            </a:extLst>
          </p:cNvPr>
          <p:cNvSpPr/>
          <p:nvPr/>
        </p:nvSpPr>
        <p:spPr>
          <a:xfrm>
            <a:off x="7389337" y="593748"/>
            <a:ext cx="3921266" cy="640175"/>
          </a:xfrm>
          <a:prstGeom prst="rect">
            <a:avLst/>
          </a:prstGeom>
          <a:solidFill>
            <a:srgbClr val="CC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a:spAutoFit/>
          </a:bodyPr>
          <a:lstStyle/>
          <a:p>
            <a:pPr algn="ctr" rtl="1">
              <a:lnSpc>
                <a:spcPct val="115000"/>
              </a:lnSpc>
              <a:spcAft>
                <a:spcPts val="0"/>
              </a:spcAft>
            </a:pPr>
            <a:r>
              <a:rPr lang="ar-SA" sz="3200" dirty="0">
                <a:latin typeface="Calibri" panose="020F0502020204030204" pitchFamily="34" charset="0"/>
                <a:ea typeface="Times New Roman" panose="02020603050405020304" pitchFamily="18" charset="0"/>
                <a:cs typeface="mohammad bold art 1" pitchFamily="2" charset="-78"/>
              </a:rPr>
              <a:t>أساليب علاجية مقترحة</a:t>
            </a:r>
            <a:endParaRPr lang="en-US" sz="3200" dirty="0">
              <a:latin typeface="Calibri" panose="020F0502020204030204" pitchFamily="34" charset="0"/>
              <a:ea typeface="Times New Roman" panose="02020603050405020304" pitchFamily="18" charset="0"/>
              <a:cs typeface="mohammad bold art 1" pitchFamily="2" charset="-78"/>
            </a:endParaRPr>
          </a:p>
        </p:txBody>
      </p:sp>
      <p:graphicFrame>
        <p:nvGraphicFramePr>
          <p:cNvPr id="3" name="جدول 2">
            <a:extLst>
              <a:ext uri="{FF2B5EF4-FFF2-40B4-BE49-F238E27FC236}">
                <a16:creationId xmlns:a16="http://schemas.microsoft.com/office/drawing/2014/main" id="{8DCA9FD4-486D-431E-8F0A-B0E4E2A00EB5}"/>
              </a:ext>
            </a:extLst>
          </p:cNvPr>
          <p:cNvGraphicFramePr>
            <a:graphicFrameLocks noGrp="1"/>
          </p:cNvGraphicFramePr>
          <p:nvPr>
            <p:extLst>
              <p:ext uri="{D42A27DB-BD31-4B8C-83A1-F6EECF244321}">
                <p14:modId xmlns:p14="http://schemas.microsoft.com/office/powerpoint/2010/main" val="3309122620"/>
              </p:ext>
            </p:extLst>
          </p:nvPr>
        </p:nvGraphicFramePr>
        <p:xfrm>
          <a:off x="471974" y="1528138"/>
          <a:ext cx="11248051" cy="4664564"/>
        </p:xfrm>
        <a:graphic>
          <a:graphicData uri="http://schemas.openxmlformats.org/drawingml/2006/table">
            <a:tbl>
              <a:tblPr rtl="1" firstRow="1" firstCol="1" bandRow="1"/>
              <a:tblGrid>
                <a:gridCol w="674496">
                  <a:extLst>
                    <a:ext uri="{9D8B030D-6E8A-4147-A177-3AD203B41FA5}">
                      <a16:colId xmlns:a16="http://schemas.microsoft.com/office/drawing/2014/main" val="312103281"/>
                    </a:ext>
                  </a:extLst>
                </a:gridCol>
                <a:gridCol w="2945203">
                  <a:extLst>
                    <a:ext uri="{9D8B030D-6E8A-4147-A177-3AD203B41FA5}">
                      <a16:colId xmlns:a16="http://schemas.microsoft.com/office/drawing/2014/main" val="2364330270"/>
                    </a:ext>
                  </a:extLst>
                </a:gridCol>
                <a:gridCol w="7628352">
                  <a:extLst>
                    <a:ext uri="{9D8B030D-6E8A-4147-A177-3AD203B41FA5}">
                      <a16:colId xmlns:a16="http://schemas.microsoft.com/office/drawing/2014/main" val="3029137766"/>
                    </a:ext>
                  </a:extLst>
                </a:gridCol>
              </a:tblGrid>
              <a:tr h="472040">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م</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الـصـعـوبــــة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أساليب العلاج المقترحة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extLst>
                  <a:ext uri="{0D108BD9-81ED-4DB2-BD59-A6C34878D82A}">
                    <a16:rowId xmlns:a16="http://schemas.microsoft.com/office/drawing/2014/main" val="71494150"/>
                  </a:ext>
                </a:extLst>
              </a:tr>
              <a:tr h="3576374">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3</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عدم حفظ بعض سور القرآن الكريم .</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تكرار سماع السور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توزيع الطلاب الضعاف في مجموعات تعاونية مع بعض الطلاب المتقنين ( التعلم بالأقران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تقسيم السور إلى مقاطع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إلحاق الطلاب بحلق تحفيظ خارج المدرسة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الاستفادة من موقع (اليوتيوب) في قراءات القرآن المتنوعة.</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تسجيل صوت المعلم والطلاب أثناء القراءة ثم إعطاء التسجيل للطلاب الذين لم يحفظوا السور </a:t>
                      </a: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تسجيل مقاطع مرئية للطالب وإرسالها لولي أمره للمشاهدة والتحفيز.</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739349549"/>
                  </a:ext>
                </a:extLst>
              </a:tr>
            </a:tbl>
          </a:graphicData>
        </a:graphic>
      </p:graphicFrame>
    </p:spTree>
    <p:extLst>
      <p:ext uri="{BB962C8B-B14F-4D97-AF65-F5344CB8AC3E}">
        <p14:creationId xmlns:p14="http://schemas.microsoft.com/office/powerpoint/2010/main" val="3408976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a:extLst>
              <a:ext uri="{FF2B5EF4-FFF2-40B4-BE49-F238E27FC236}">
                <a16:creationId xmlns:a16="http://schemas.microsoft.com/office/drawing/2014/main" id="{1C876ED0-DE89-4649-AE95-53CF07D90BAD}"/>
              </a:ext>
            </a:extLst>
          </p:cNvPr>
          <p:cNvSpPr/>
          <p:nvPr/>
        </p:nvSpPr>
        <p:spPr>
          <a:xfrm>
            <a:off x="7389337" y="593748"/>
            <a:ext cx="3921266" cy="640175"/>
          </a:xfrm>
          <a:prstGeom prst="rect">
            <a:avLst/>
          </a:prstGeom>
          <a:solidFill>
            <a:srgbClr val="CC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a:spAutoFit/>
          </a:bodyPr>
          <a:lstStyle/>
          <a:p>
            <a:pPr algn="ctr" rtl="1">
              <a:lnSpc>
                <a:spcPct val="115000"/>
              </a:lnSpc>
              <a:spcAft>
                <a:spcPts val="0"/>
              </a:spcAft>
            </a:pPr>
            <a:r>
              <a:rPr lang="ar-SA" sz="3200" dirty="0">
                <a:latin typeface="Calibri" panose="020F0502020204030204" pitchFamily="34" charset="0"/>
                <a:ea typeface="Times New Roman" panose="02020603050405020304" pitchFamily="18" charset="0"/>
                <a:cs typeface="mohammad bold art 1" pitchFamily="2" charset="-78"/>
              </a:rPr>
              <a:t>أساليب علاجية مقترحة</a:t>
            </a:r>
            <a:endParaRPr lang="en-US" sz="3200" dirty="0">
              <a:latin typeface="Calibri" panose="020F0502020204030204" pitchFamily="34" charset="0"/>
              <a:ea typeface="Times New Roman" panose="02020603050405020304" pitchFamily="18" charset="0"/>
              <a:cs typeface="mohammad bold art 1" pitchFamily="2" charset="-78"/>
            </a:endParaRPr>
          </a:p>
        </p:txBody>
      </p:sp>
      <p:graphicFrame>
        <p:nvGraphicFramePr>
          <p:cNvPr id="5" name="جدول 4">
            <a:extLst>
              <a:ext uri="{FF2B5EF4-FFF2-40B4-BE49-F238E27FC236}">
                <a16:creationId xmlns:a16="http://schemas.microsoft.com/office/drawing/2014/main" id="{6B560637-55C6-4590-9435-962E62F748B2}"/>
              </a:ext>
            </a:extLst>
          </p:cNvPr>
          <p:cNvGraphicFramePr>
            <a:graphicFrameLocks noGrp="1"/>
          </p:cNvGraphicFramePr>
          <p:nvPr>
            <p:extLst>
              <p:ext uri="{D42A27DB-BD31-4B8C-83A1-F6EECF244321}">
                <p14:modId xmlns:p14="http://schemas.microsoft.com/office/powerpoint/2010/main" val="2416453669"/>
              </p:ext>
            </p:extLst>
          </p:nvPr>
        </p:nvGraphicFramePr>
        <p:xfrm>
          <a:off x="502276" y="1759560"/>
          <a:ext cx="11299567" cy="2916936"/>
        </p:xfrm>
        <a:graphic>
          <a:graphicData uri="http://schemas.openxmlformats.org/drawingml/2006/table">
            <a:tbl>
              <a:tblPr rtl="1" firstRow="1" firstCol="1" bandRow="1"/>
              <a:tblGrid>
                <a:gridCol w="599698">
                  <a:extLst>
                    <a:ext uri="{9D8B030D-6E8A-4147-A177-3AD203B41FA5}">
                      <a16:colId xmlns:a16="http://schemas.microsoft.com/office/drawing/2014/main" val="2779428254"/>
                    </a:ext>
                  </a:extLst>
                </a:gridCol>
                <a:gridCol w="3132105">
                  <a:extLst>
                    <a:ext uri="{9D8B030D-6E8A-4147-A177-3AD203B41FA5}">
                      <a16:colId xmlns:a16="http://schemas.microsoft.com/office/drawing/2014/main" val="1580940682"/>
                    </a:ext>
                  </a:extLst>
                </a:gridCol>
                <a:gridCol w="7567764">
                  <a:extLst>
                    <a:ext uri="{9D8B030D-6E8A-4147-A177-3AD203B41FA5}">
                      <a16:colId xmlns:a16="http://schemas.microsoft.com/office/drawing/2014/main" val="1656556063"/>
                    </a:ext>
                  </a:extLst>
                </a:gridCol>
              </a:tblGrid>
              <a:tr h="0">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م</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الـصـعـوبــــة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أساليب العلاج المقترحة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extLst>
                  <a:ext uri="{0D108BD9-81ED-4DB2-BD59-A6C34878D82A}">
                    <a16:rowId xmlns:a16="http://schemas.microsoft.com/office/drawing/2014/main" val="1550530815"/>
                  </a:ext>
                </a:extLst>
              </a:tr>
              <a:tr h="0">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4</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عدم قيام بعض الطلاب بتطبيق الصلاة عملياً .</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الإكثار من التدريب العملي.</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التطبيق العملي من كل طالب أمام زملائه.</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الاستعانة بفلم مصور يوضح كيفية الصلاة.</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أداء الصلاة عملياً في المدرسة.</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تقسيم الفصل إلى مجموعات وكل مجموعة تطبق الصلاة أمام المجموعات الأخرى.</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2234777502"/>
                  </a:ext>
                </a:extLst>
              </a:tr>
            </a:tbl>
          </a:graphicData>
        </a:graphic>
      </p:graphicFrame>
    </p:spTree>
    <p:extLst>
      <p:ext uri="{BB962C8B-B14F-4D97-AF65-F5344CB8AC3E}">
        <p14:creationId xmlns:p14="http://schemas.microsoft.com/office/powerpoint/2010/main" val="385062194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96A29C70-60A0-4CCF-9101-569B0A207FAF}"/>
              </a:ext>
            </a:extLst>
          </p:cNvPr>
          <p:cNvGraphicFramePr>
            <a:graphicFrameLocks noGrp="1"/>
          </p:cNvGraphicFramePr>
          <p:nvPr>
            <p:extLst>
              <p:ext uri="{D42A27DB-BD31-4B8C-83A1-F6EECF244321}">
                <p14:modId xmlns:p14="http://schemas.microsoft.com/office/powerpoint/2010/main" val="734383426"/>
              </p:ext>
            </p:extLst>
          </p:nvPr>
        </p:nvGraphicFramePr>
        <p:xfrm>
          <a:off x="528034" y="1558344"/>
          <a:ext cx="11235173" cy="2614411"/>
        </p:xfrm>
        <a:graphic>
          <a:graphicData uri="http://schemas.openxmlformats.org/drawingml/2006/table">
            <a:tbl>
              <a:tblPr rtl="1" firstRow="1" firstCol="1" bandRow="1"/>
              <a:tblGrid>
                <a:gridCol w="596280">
                  <a:extLst>
                    <a:ext uri="{9D8B030D-6E8A-4147-A177-3AD203B41FA5}">
                      <a16:colId xmlns:a16="http://schemas.microsoft.com/office/drawing/2014/main" val="193003257"/>
                    </a:ext>
                  </a:extLst>
                </a:gridCol>
                <a:gridCol w="3114256">
                  <a:extLst>
                    <a:ext uri="{9D8B030D-6E8A-4147-A177-3AD203B41FA5}">
                      <a16:colId xmlns:a16="http://schemas.microsoft.com/office/drawing/2014/main" val="1790215190"/>
                    </a:ext>
                  </a:extLst>
                </a:gridCol>
                <a:gridCol w="7524637">
                  <a:extLst>
                    <a:ext uri="{9D8B030D-6E8A-4147-A177-3AD203B41FA5}">
                      <a16:colId xmlns:a16="http://schemas.microsoft.com/office/drawing/2014/main" val="2938626091"/>
                    </a:ext>
                  </a:extLst>
                </a:gridCol>
              </a:tblGrid>
              <a:tr h="512517">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م</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الـصـعـوبــــة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أساليب العلاج المقترحة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extLst>
                  <a:ext uri="{0D108BD9-81ED-4DB2-BD59-A6C34878D82A}">
                    <a16:rowId xmlns:a16="http://schemas.microsoft.com/office/drawing/2014/main" val="3295600639"/>
                  </a:ext>
                </a:extLst>
              </a:tr>
              <a:tr h="2101894">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5</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التعثر أو الخلط في النطق.</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تدريب التلاميذ بشكل مكثف على الحديث .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تمثيل بعض المواقف مثل ( المذيع والضيف )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عمل قوائم كلمات متشابهة وتعالج شفهياً وبصرياً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تدريب الطلاب على تحليل الكلمات إلى أصواتها وحروفها .</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814950522"/>
                  </a:ext>
                </a:extLst>
              </a:tr>
            </a:tbl>
          </a:graphicData>
        </a:graphic>
      </p:graphicFrame>
      <p:sp>
        <p:nvSpPr>
          <p:cNvPr id="3" name="مستطيل 2">
            <a:extLst>
              <a:ext uri="{FF2B5EF4-FFF2-40B4-BE49-F238E27FC236}">
                <a16:creationId xmlns:a16="http://schemas.microsoft.com/office/drawing/2014/main" id="{0308735D-B640-435F-B451-45672047DFCF}"/>
              </a:ext>
            </a:extLst>
          </p:cNvPr>
          <p:cNvSpPr/>
          <p:nvPr/>
        </p:nvSpPr>
        <p:spPr>
          <a:xfrm>
            <a:off x="7389337" y="593748"/>
            <a:ext cx="3921266" cy="640175"/>
          </a:xfrm>
          <a:prstGeom prst="rect">
            <a:avLst/>
          </a:prstGeom>
          <a:solidFill>
            <a:srgbClr val="CC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a:spAutoFit/>
          </a:bodyPr>
          <a:lstStyle/>
          <a:p>
            <a:pPr algn="ctr" rtl="1">
              <a:lnSpc>
                <a:spcPct val="115000"/>
              </a:lnSpc>
              <a:spcAft>
                <a:spcPts val="0"/>
              </a:spcAft>
            </a:pPr>
            <a:r>
              <a:rPr lang="ar-SA" sz="3200" dirty="0">
                <a:latin typeface="Calibri" panose="020F0502020204030204" pitchFamily="34" charset="0"/>
                <a:ea typeface="Times New Roman" panose="02020603050405020304" pitchFamily="18" charset="0"/>
                <a:cs typeface="mohammad bold art 1" pitchFamily="2" charset="-78"/>
              </a:rPr>
              <a:t>أساليب علاجية مقترحة</a:t>
            </a:r>
            <a:endParaRPr lang="en-US" sz="3200" dirty="0">
              <a:latin typeface="Calibri" panose="020F0502020204030204" pitchFamily="34" charset="0"/>
              <a:ea typeface="Times New Roman" panose="02020603050405020304" pitchFamily="18" charset="0"/>
              <a:cs typeface="mohammad bold art 1" pitchFamily="2" charset="-78"/>
            </a:endParaRPr>
          </a:p>
        </p:txBody>
      </p:sp>
    </p:spTree>
    <p:extLst>
      <p:ext uri="{BB962C8B-B14F-4D97-AF65-F5344CB8AC3E}">
        <p14:creationId xmlns:p14="http://schemas.microsoft.com/office/powerpoint/2010/main" val="276742576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5D4E78E9-D040-4941-A754-BC180DDB5E1C}"/>
              </a:ext>
            </a:extLst>
          </p:cNvPr>
          <p:cNvGraphicFramePr>
            <a:graphicFrameLocks noGrp="1"/>
          </p:cNvGraphicFramePr>
          <p:nvPr>
            <p:extLst>
              <p:ext uri="{D42A27DB-BD31-4B8C-83A1-F6EECF244321}">
                <p14:modId xmlns:p14="http://schemas.microsoft.com/office/powerpoint/2010/main" val="1775475670"/>
              </p:ext>
            </p:extLst>
          </p:nvPr>
        </p:nvGraphicFramePr>
        <p:xfrm>
          <a:off x="643945" y="1592133"/>
          <a:ext cx="11119262" cy="3147291"/>
        </p:xfrm>
        <a:graphic>
          <a:graphicData uri="http://schemas.openxmlformats.org/drawingml/2006/table">
            <a:tbl>
              <a:tblPr rtl="1" firstRow="1" firstCol="1" bandRow="1"/>
              <a:tblGrid>
                <a:gridCol w="590129">
                  <a:extLst>
                    <a:ext uri="{9D8B030D-6E8A-4147-A177-3AD203B41FA5}">
                      <a16:colId xmlns:a16="http://schemas.microsoft.com/office/drawing/2014/main" val="2745550211"/>
                    </a:ext>
                  </a:extLst>
                </a:gridCol>
                <a:gridCol w="3082127">
                  <a:extLst>
                    <a:ext uri="{9D8B030D-6E8A-4147-A177-3AD203B41FA5}">
                      <a16:colId xmlns:a16="http://schemas.microsoft.com/office/drawing/2014/main" val="224024500"/>
                    </a:ext>
                  </a:extLst>
                </a:gridCol>
                <a:gridCol w="7447006">
                  <a:extLst>
                    <a:ext uri="{9D8B030D-6E8A-4147-A177-3AD203B41FA5}">
                      <a16:colId xmlns:a16="http://schemas.microsoft.com/office/drawing/2014/main" val="2322860753"/>
                    </a:ext>
                  </a:extLst>
                </a:gridCol>
              </a:tblGrid>
              <a:tr h="439042">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م</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الـصـعـوبــــة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أساليب العلاج المقترحة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extLst>
                  <a:ext uri="{0D108BD9-81ED-4DB2-BD59-A6C34878D82A}">
                    <a16:rowId xmlns:a16="http://schemas.microsoft.com/office/drawing/2014/main" val="4237652949"/>
                  </a:ext>
                </a:extLst>
              </a:tr>
              <a:tr h="2708249">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6</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البطء في القراءة .</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التدرب على التصفح السريع لمادة قرائية لكي يعثر الطالب على كلمة معينة في جملة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التدرج من مادة قرائية سهلة أو مشوقة  إلى مادة قرائية أصعب منها ، وعلى مراحل .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استخدام البطاقات الخاطفة التي تعرض في جمل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تمثيل الطالب لشخصية المذيع .</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3594846461"/>
                  </a:ext>
                </a:extLst>
              </a:tr>
            </a:tbl>
          </a:graphicData>
        </a:graphic>
      </p:graphicFrame>
      <p:sp>
        <p:nvSpPr>
          <p:cNvPr id="3" name="مستطيل 2">
            <a:extLst>
              <a:ext uri="{FF2B5EF4-FFF2-40B4-BE49-F238E27FC236}">
                <a16:creationId xmlns:a16="http://schemas.microsoft.com/office/drawing/2014/main" id="{C2C7C4B2-C08F-4A92-9520-8124DD011434}"/>
              </a:ext>
            </a:extLst>
          </p:cNvPr>
          <p:cNvSpPr/>
          <p:nvPr/>
        </p:nvSpPr>
        <p:spPr>
          <a:xfrm>
            <a:off x="7389337" y="593748"/>
            <a:ext cx="3921266" cy="640175"/>
          </a:xfrm>
          <a:prstGeom prst="rect">
            <a:avLst/>
          </a:prstGeom>
          <a:solidFill>
            <a:srgbClr val="CC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a:spAutoFit/>
          </a:bodyPr>
          <a:lstStyle/>
          <a:p>
            <a:pPr algn="ctr" rtl="1">
              <a:lnSpc>
                <a:spcPct val="115000"/>
              </a:lnSpc>
              <a:spcAft>
                <a:spcPts val="0"/>
              </a:spcAft>
            </a:pPr>
            <a:r>
              <a:rPr lang="ar-SA" sz="3200" dirty="0">
                <a:latin typeface="Calibri" panose="020F0502020204030204" pitchFamily="34" charset="0"/>
                <a:ea typeface="Times New Roman" panose="02020603050405020304" pitchFamily="18" charset="0"/>
                <a:cs typeface="mohammad bold art 1" pitchFamily="2" charset="-78"/>
              </a:rPr>
              <a:t>أساليب علاجية مقترحة</a:t>
            </a:r>
            <a:endParaRPr lang="en-US" sz="3200" dirty="0">
              <a:latin typeface="Calibri" panose="020F0502020204030204" pitchFamily="34" charset="0"/>
              <a:ea typeface="Times New Roman" panose="02020603050405020304" pitchFamily="18" charset="0"/>
              <a:cs typeface="mohammad bold art 1" pitchFamily="2" charset="-78"/>
            </a:endParaRPr>
          </a:p>
        </p:txBody>
      </p:sp>
    </p:spTree>
    <p:extLst>
      <p:ext uri="{BB962C8B-B14F-4D97-AF65-F5344CB8AC3E}">
        <p14:creationId xmlns:p14="http://schemas.microsoft.com/office/powerpoint/2010/main" val="3629082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a16="http://schemas.microsoft.com/office/drawing/2014/main" id="{A7AB543E-F7EB-4464-8745-4D9679181C2A}"/>
              </a:ext>
            </a:extLst>
          </p:cNvPr>
          <p:cNvSpPr/>
          <p:nvPr/>
        </p:nvSpPr>
        <p:spPr>
          <a:xfrm>
            <a:off x="7389337" y="593748"/>
            <a:ext cx="3921266" cy="640175"/>
          </a:xfrm>
          <a:prstGeom prst="rect">
            <a:avLst/>
          </a:prstGeom>
          <a:solidFill>
            <a:srgbClr val="CC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2"/>
          </a:lnRef>
          <a:fillRef idx="1">
            <a:schemeClr val="lt1"/>
          </a:fillRef>
          <a:effectRef idx="0">
            <a:schemeClr val="accent2"/>
          </a:effectRef>
          <a:fontRef idx="minor">
            <a:schemeClr val="dk1"/>
          </a:fontRef>
        </p:style>
        <p:txBody>
          <a:bodyPr wrap="none">
            <a:spAutoFit/>
          </a:bodyPr>
          <a:lstStyle/>
          <a:p>
            <a:pPr algn="ctr" rtl="1">
              <a:lnSpc>
                <a:spcPct val="115000"/>
              </a:lnSpc>
              <a:spcAft>
                <a:spcPts val="0"/>
              </a:spcAft>
            </a:pPr>
            <a:r>
              <a:rPr lang="ar-SA" sz="3200" dirty="0">
                <a:latin typeface="Calibri" panose="020F0502020204030204" pitchFamily="34" charset="0"/>
                <a:ea typeface="Times New Roman" panose="02020603050405020304" pitchFamily="18" charset="0"/>
                <a:cs typeface="mohammad bold art 1" pitchFamily="2" charset="-78"/>
              </a:rPr>
              <a:t>أساليب علاجية مقترحة</a:t>
            </a:r>
            <a:endParaRPr lang="en-US" sz="3200" dirty="0">
              <a:latin typeface="Calibri" panose="020F0502020204030204" pitchFamily="34" charset="0"/>
              <a:ea typeface="Times New Roman" panose="02020603050405020304" pitchFamily="18" charset="0"/>
              <a:cs typeface="mohammad bold art 1" pitchFamily="2" charset="-78"/>
            </a:endParaRPr>
          </a:p>
        </p:txBody>
      </p:sp>
      <p:graphicFrame>
        <p:nvGraphicFramePr>
          <p:cNvPr id="3" name="جدول 2">
            <a:extLst>
              <a:ext uri="{FF2B5EF4-FFF2-40B4-BE49-F238E27FC236}">
                <a16:creationId xmlns:a16="http://schemas.microsoft.com/office/drawing/2014/main" id="{886BB8B2-5488-4C98-98DF-F74B8EEF07EC}"/>
              </a:ext>
            </a:extLst>
          </p:cNvPr>
          <p:cNvGraphicFramePr>
            <a:graphicFrameLocks noGrp="1"/>
          </p:cNvGraphicFramePr>
          <p:nvPr>
            <p:extLst>
              <p:ext uri="{D42A27DB-BD31-4B8C-83A1-F6EECF244321}">
                <p14:modId xmlns:p14="http://schemas.microsoft.com/office/powerpoint/2010/main" val="2607442686"/>
              </p:ext>
            </p:extLst>
          </p:nvPr>
        </p:nvGraphicFramePr>
        <p:xfrm>
          <a:off x="540914" y="1759560"/>
          <a:ext cx="11260930" cy="3134412"/>
        </p:xfrm>
        <a:graphic>
          <a:graphicData uri="http://schemas.openxmlformats.org/drawingml/2006/table">
            <a:tbl>
              <a:tblPr rtl="1" firstRow="1" firstCol="1" bandRow="1"/>
              <a:tblGrid>
                <a:gridCol w="597647">
                  <a:extLst>
                    <a:ext uri="{9D8B030D-6E8A-4147-A177-3AD203B41FA5}">
                      <a16:colId xmlns:a16="http://schemas.microsoft.com/office/drawing/2014/main" val="3081028160"/>
                    </a:ext>
                  </a:extLst>
                </a:gridCol>
                <a:gridCol w="3121396">
                  <a:extLst>
                    <a:ext uri="{9D8B030D-6E8A-4147-A177-3AD203B41FA5}">
                      <a16:colId xmlns:a16="http://schemas.microsoft.com/office/drawing/2014/main" val="3617716964"/>
                    </a:ext>
                  </a:extLst>
                </a:gridCol>
                <a:gridCol w="7541887">
                  <a:extLst>
                    <a:ext uri="{9D8B030D-6E8A-4147-A177-3AD203B41FA5}">
                      <a16:colId xmlns:a16="http://schemas.microsoft.com/office/drawing/2014/main" val="2258282283"/>
                    </a:ext>
                  </a:extLst>
                </a:gridCol>
              </a:tblGrid>
              <a:tr h="437246">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م</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الـصـعـوبــــة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0"/>
                        </a:spcAft>
                      </a:pPr>
                      <a:r>
                        <a:rPr lang="ar-SA" sz="2400" dirty="0">
                          <a:effectLst/>
                          <a:latin typeface="Calibri" panose="020F0502020204030204" pitchFamily="34" charset="0"/>
                          <a:ea typeface="Times New Roman" panose="02020603050405020304" pitchFamily="18" charset="0"/>
                          <a:cs typeface="mohammad bold art 1" pitchFamily="2" charset="-78"/>
                        </a:rPr>
                        <a:t>أساليب العلاج المقترحة</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extLst>
                  <a:ext uri="{0D108BD9-81ED-4DB2-BD59-A6C34878D82A}">
                    <a16:rowId xmlns:a16="http://schemas.microsoft.com/office/drawing/2014/main" val="3041880230"/>
                  </a:ext>
                </a:extLst>
              </a:tr>
              <a:tr h="2697166">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7</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solidFill>
                      <a:srgbClr val="FDE9D9"/>
                    </a:solidFill>
                  </a:tcPr>
                </a:tc>
                <a:tc>
                  <a:txBody>
                    <a:bodyPr/>
                    <a:lstStyle/>
                    <a:p>
                      <a:pPr algn="ctr" rtl="1">
                        <a:lnSpc>
                          <a:spcPct val="115000"/>
                        </a:lnSpc>
                        <a:spcAft>
                          <a:spcPts val="1000"/>
                        </a:spcAft>
                      </a:pPr>
                      <a:r>
                        <a:rPr lang="ar-SA" sz="2400" dirty="0">
                          <a:effectLst/>
                          <a:latin typeface="Calibri" panose="020F0502020204030204" pitchFamily="34" charset="0"/>
                          <a:ea typeface="Times New Roman" panose="02020603050405020304" pitchFamily="18" charset="0"/>
                          <a:cs typeface="mohammad bold art 1" pitchFamily="2" charset="-78"/>
                        </a:rPr>
                        <a:t>قيام بعض الطلاب بالكتابة بشكل غير صحيح .</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nchor="ctr">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tc>
                  <a:txBody>
                    <a:bodyPr/>
                    <a:lstStyle/>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الإكثار من الكتابة على الحروف الباهتة أو المنقطة .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استخدام سبورة قابلة للمسح بسرعة للتدريب على الكتابة .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تدريب الطلاب على الإمساك بالقلم بشكل سليم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استخدام قلم سبورة مدبب الرأس للكتابة على السبورة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التدريب على رسم الحرف حسب موقعه من الكلمة .</a:t>
                      </a:r>
                      <a:endParaRPr lang="en-US" sz="2400" dirty="0">
                        <a:effectLst/>
                        <a:latin typeface="Calibri" panose="020F0502020204030204" pitchFamily="34" charset="0"/>
                        <a:ea typeface="Times New Roman" panose="02020603050405020304" pitchFamily="18" charset="0"/>
                        <a:cs typeface="mohammad bold art 1" pitchFamily="2" charset="-78"/>
                      </a:endParaRPr>
                    </a:p>
                    <a:p>
                      <a:pPr marL="342900" lvl="0" indent="-342900" algn="just" rtl="1">
                        <a:lnSpc>
                          <a:spcPct val="115000"/>
                        </a:lnSpc>
                        <a:spcAft>
                          <a:spcPts val="0"/>
                        </a:spcAft>
                        <a:buFont typeface="+mj-lt"/>
                        <a:buAutoNum type="arabicPeriod"/>
                      </a:pPr>
                      <a:r>
                        <a:rPr lang="ar-SA" sz="2400" dirty="0">
                          <a:effectLst/>
                          <a:latin typeface="Calibri" panose="020F0502020204030204" pitchFamily="34" charset="0"/>
                          <a:ea typeface="Times New Roman" panose="02020603050405020304" pitchFamily="18" charset="0"/>
                          <a:cs typeface="mohammad bold art 1" pitchFamily="2" charset="-78"/>
                        </a:rPr>
                        <a:t>إضافة كراسة  للخط أو الكتابة .</a:t>
                      </a:r>
                      <a:endParaRPr lang="en-US" sz="2400" dirty="0">
                        <a:effectLst/>
                        <a:latin typeface="Calibri" panose="020F0502020204030204" pitchFamily="34" charset="0"/>
                        <a:ea typeface="Times New Roman" panose="02020603050405020304" pitchFamily="18" charset="0"/>
                        <a:cs typeface="mohammad bold art 1" pitchFamily="2" charset="-78"/>
                      </a:endParaRPr>
                    </a:p>
                  </a:txBody>
                  <a:tcPr marL="68580" marR="68580" marT="0" marB="0">
                    <a:lnL w="28575" cap="flat" cmpd="sng" algn="ctr">
                      <a:noFill/>
                      <a:prstDash val="solid"/>
                      <a:round/>
                      <a:headEnd type="none" w="med" len="med"/>
                      <a:tailEnd type="none" w="med" len="med"/>
                    </a:lnL>
                    <a:lnR w="28575" cap="flat" cmpd="sng" algn="ctr">
                      <a:noFill/>
                      <a:prstDash val="solid"/>
                      <a:round/>
                      <a:headEnd type="none" w="med" len="med"/>
                      <a:tailEnd type="none" w="med" len="med"/>
                    </a:lnR>
                    <a:lnT w="28575" cap="flat" cmpd="sng" algn="ctr">
                      <a:noFill/>
                      <a:prstDash val="solid"/>
                      <a:round/>
                      <a:headEnd type="none" w="med" len="med"/>
                      <a:tailEnd type="none" w="med" len="med"/>
                    </a:lnT>
                    <a:lnB w="28575" cap="flat" cmpd="sng" algn="ctr">
                      <a:noFill/>
                      <a:prstDash val="solid"/>
                      <a:round/>
                      <a:headEnd type="none" w="med" len="med"/>
                      <a:tailEnd type="none" w="med" len="med"/>
                    </a:lnB>
                    <a:lnTlToBr w="12700" cmpd="sng">
                      <a:noFill/>
                      <a:prstDash val="solid"/>
                    </a:lnTlToBr>
                    <a:lnBlToTr w="12700" cmpd="sng">
                      <a:noFill/>
                      <a:prstDash val="solid"/>
                    </a:lnBlToTr>
                    <a:cell3D prstMaterial="dkEdge">
                      <a:bevel w="50800" prst="hardEdge"/>
                      <a:lightRig rig="flood" dir="t"/>
                    </a:cell3D>
                  </a:tcPr>
                </a:tc>
                <a:extLst>
                  <a:ext uri="{0D108BD9-81ED-4DB2-BD59-A6C34878D82A}">
                    <a16:rowId xmlns:a16="http://schemas.microsoft.com/office/drawing/2014/main" val="3729781769"/>
                  </a:ext>
                </a:extLst>
              </a:tr>
            </a:tbl>
          </a:graphicData>
        </a:graphic>
      </p:graphicFrame>
    </p:spTree>
    <p:extLst>
      <p:ext uri="{BB962C8B-B14F-4D97-AF65-F5344CB8AC3E}">
        <p14:creationId xmlns:p14="http://schemas.microsoft.com/office/powerpoint/2010/main" val="3260595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مستطيل 2">
            <a:extLst>
              <a:ext uri="{FF2B5EF4-FFF2-40B4-BE49-F238E27FC236}">
                <a16:creationId xmlns:a16="http://schemas.microsoft.com/office/drawing/2014/main" id="{BEAED07A-4682-41A4-BE49-705086B89806}"/>
              </a:ext>
            </a:extLst>
          </p:cNvPr>
          <p:cNvSpPr/>
          <p:nvPr/>
        </p:nvSpPr>
        <p:spPr>
          <a:xfrm>
            <a:off x="0" y="222068"/>
            <a:ext cx="12192000" cy="914400"/>
          </a:xfrm>
          <a:prstGeom prst="rect">
            <a:avLst/>
          </a:prstGeom>
          <a:solidFill>
            <a:srgbClr val="9933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6600" dirty="0">
                <a:ln>
                  <a:solidFill>
                    <a:schemeClr val="tx1"/>
                  </a:solidFill>
                </a:ln>
                <a:solidFill>
                  <a:srgbClr val="FFFF99"/>
                </a:solidFill>
                <a:latin typeface="ae_Ouhod" panose="020B0803030604020204" pitchFamily="34" charset="-78"/>
                <a:cs typeface="mohammad bold art 1" pitchFamily="2" charset="-78"/>
              </a:rPr>
              <a:t>تقديم</a:t>
            </a:r>
          </a:p>
        </p:txBody>
      </p:sp>
      <p:sp>
        <p:nvSpPr>
          <p:cNvPr id="4" name="مستطيل 3">
            <a:extLst>
              <a:ext uri="{FF2B5EF4-FFF2-40B4-BE49-F238E27FC236}">
                <a16:creationId xmlns:a16="http://schemas.microsoft.com/office/drawing/2014/main" id="{2E7EC115-1D74-4827-9CA9-9F20252C3853}"/>
              </a:ext>
            </a:extLst>
          </p:cNvPr>
          <p:cNvSpPr/>
          <p:nvPr/>
        </p:nvSpPr>
        <p:spPr>
          <a:xfrm>
            <a:off x="291737" y="1990548"/>
            <a:ext cx="11754393" cy="4243469"/>
          </a:xfrm>
          <a:prstGeom prst="rect">
            <a:avLst/>
          </a:prstGeom>
        </p:spPr>
        <p:txBody>
          <a:bodyPr wrap="square">
            <a:spAutoFit/>
          </a:bodyPr>
          <a:lstStyle/>
          <a:p>
            <a:pPr algn="just" rtl="1">
              <a:lnSpc>
                <a:spcPct val="150000"/>
              </a:lnSpc>
              <a:spcAft>
                <a:spcPts val="0"/>
              </a:spcAft>
            </a:pPr>
            <a:r>
              <a:rPr lang="ar-SA" sz="2600" dirty="0">
                <a:latin typeface="ae_AlMohanad" panose="02060603050605020204" pitchFamily="18" charset="-78"/>
                <a:ea typeface="Times New Roman" panose="02020603050405020304" pitchFamily="18" charset="0"/>
                <a:cs typeface="mohammad bold art 1" pitchFamily="2" charset="-78"/>
              </a:rPr>
              <a:t>يعتبر التأخر  الدراسي من أهم المشكلات التي تؤرق التربويين، والآباء، والطلاب أيضًا؛ باعتباره عائقًا قويًا نحو تقدم التحصيل العلمي.</a:t>
            </a:r>
          </a:p>
          <a:p>
            <a:pPr algn="just" rtl="1">
              <a:lnSpc>
                <a:spcPct val="150000"/>
              </a:lnSpc>
              <a:spcAft>
                <a:spcPts val="0"/>
              </a:spcAft>
            </a:pPr>
            <a:r>
              <a:rPr lang="ar-SA" sz="2600" dirty="0">
                <a:latin typeface="ae_AlMohanad" panose="02060603050605020204" pitchFamily="18" charset="-78"/>
                <a:ea typeface="Times New Roman" panose="02020603050405020304" pitchFamily="18" charset="0"/>
                <a:cs typeface="mohammad bold art 1" pitchFamily="2" charset="-78"/>
              </a:rPr>
              <a:t>وللتأخر الدراسي أبعاد سلبية متعددة: نفسية، وتربوية، واجتماعية.</a:t>
            </a:r>
          </a:p>
          <a:p>
            <a:pPr algn="just" rtl="1">
              <a:lnSpc>
                <a:spcPct val="150000"/>
              </a:lnSpc>
              <a:spcAft>
                <a:spcPts val="0"/>
              </a:spcAft>
            </a:pPr>
            <a:r>
              <a:rPr lang="ar-SA" sz="2600" dirty="0">
                <a:cs typeface="mohammad bold art 1" pitchFamily="2" charset="-78"/>
              </a:rPr>
              <a:t>وتحقيقًا لمبدأ تكافؤ الفرص في التعليم كانت البرامج العلاجية الحل الأمثل لمساعدة التلميذ في التغلب على مشكلات ومعوقات التحصيل العلمي: كبطء التعلم، والتأخر الدراسي، وصعوبات التعلم، والتي تتطلب التدخل السريع من كل من له علاقة مباشرةٍ أو غير مباشرةٍ بتطوير التحصيل العلمي للطالب للتغلب عليها وتحقيق تحسين وتجويد التعلم ورفع كفاءته.</a:t>
            </a:r>
          </a:p>
        </p:txBody>
      </p:sp>
      <p:sp>
        <p:nvSpPr>
          <p:cNvPr id="5" name="مستطيل 4">
            <a:extLst>
              <a:ext uri="{FF2B5EF4-FFF2-40B4-BE49-F238E27FC236}">
                <a16:creationId xmlns:a16="http://schemas.microsoft.com/office/drawing/2014/main" id="{B96B74AE-142E-460E-A529-08C68C53B2C6}"/>
              </a:ext>
            </a:extLst>
          </p:cNvPr>
          <p:cNvSpPr/>
          <p:nvPr/>
        </p:nvSpPr>
        <p:spPr>
          <a:xfrm>
            <a:off x="145868" y="1136468"/>
            <a:ext cx="11900262" cy="854080"/>
          </a:xfrm>
          <a:prstGeom prst="rect">
            <a:avLst/>
          </a:prstGeom>
        </p:spPr>
        <p:txBody>
          <a:bodyPr wrap="square">
            <a:spAutoFit/>
          </a:bodyPr>
          <a:lstStyle/>
          <a:p>
            <a:pPr lvl="0" algn="ctr" rtl="1">
              <a:lnSpc>
                <a:spcPct val="150000"/>
              </a:lnSpc>
            </a:pPr>
            <a:r>
              <a:rPr lang="ar-SA" sz="3600" dirty="0">
                <a:ln>
                  <a:solidFill>
                    <a:prstClr val="black"/>
                  </a:solidFill>
                </a:ln>
                <a:solidFill>
                  <a:srgbClr val="00B050"/>
                </a:solidFill>
                <a:latin typeface="ae_AlMohanad" panose="02060603050605020204" pitchFamily="18" charset="-78"/>
                <a:ea typeface="Times New Roman" panose="02020603050405020304" pitchFamily="18" charset="0"/>
                <a:cs typeface="mohammad bold art 1" pitchFamily="2" charset="-78"/>
              </a:rPr>
              <a:t>الـحمد لله، والصلاة والسلام على رسول الله، أما بعد:</a:t>
            </a:r>
          </a:p>
        </p:txBody>
      </p:sp>
    </p:spTree>
    <p:extLst>
      <p:ext uri="{BB962C8B-B14F-4D97-AF65-F5344CB8AC3E}">
        <p14:creationId xmlns:p14="http://schemas.microsoft.com/office/powerpoint/2010/main" val="299285597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زوايا مستديرة 1">
            <a:extLst>
              <a:ext uri="{FF2B5EF4-FFF2-40B4-BE49-F238E27FC236}">
                <a16:creationId xmlns:a16="http://schemas.microsoft.com/office/drawing/2014/main" id="{4523D5C1-28B1-44A2-9E67-4B0898087DE1}"/>
              </a:ext>
            </a:extLst>
          </p:cNvPr>
          <p:cNvSpPr/>
          <p:nvPr/>
        </p:nvSpPr>
        <p:spPr>
          <a:xfrm>
            <a:off x="1949002" y="798489"/>
            <a:ext cx="9607640" cy="1815921"/>
          </a:xfrm>
          <a:prstGeom prst="roundRect">
            <a:avLst>
              <a:gd name="adj" fmla="val 50000"/>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r>
              <a:rPr lang="ar-SA" sz="8800" dirty="0">
                <a:solidFill>
                  <a:srgbClr val="C00000"/>
                </a:solidFill>
                <a:cs typeface="mohammad bold art 1" pitchFamily="2" charset="-78"/>
              </a:rPr>
              <a:t>المحور الثالث</a:t>
            </a:r>
          </a:p>
        </p:txBody>
      </p:sp>
      <p:sp>
        <p:nvSpPr>
          <p:cNvPr id="3" name="مربع نص 2">
            <a:extLst>
              <a:ext uri="{FF2B5EF4-FFF2-40B4-BE49-F238E27FC236}">
                <a16:creationId xmlns:a16="http://schemas.microsoft.com/office/drawing/2014/main" id="{FDB7ABA3-616A-4A2F-97E9-BF23F696789A}"/>
              </a:ext>
            </a:extLst>
          </p:cNvPr>
          <p:cNvSpPr txBox="1"/>
          <p:nvPr/>
        </p:nvSpPr>
        <p:spPr>
          <a:xfrm>
            <a:off x="1008845" y="4874656"/>
            <a:ext cx="10174310" cy="1015663"/>
          </a:xfrm>
          <a:prstGeom prst="rect">
            <a:avLst/>
          </a:prstGeom>
          <a:noFill/>
        </p:spPr>
        <p:txBody>
          <a:bodyPr wrap="square" rtlCol="1">
            <a:spAutoFit/>
          </a:bodyPr>
          <a:lstStyle/>
          <a:p>
            <a:pPr algn="ctr"/>
            <a:r>
              <a:rPr lang="ar-SA" sz="6000" dirty="0">
                <a:solidFill>
                  <a:srgbClr val="009242"/>
                </a:solidFill>
                <a:cs typeface="mohammad bold art 1" pitchFamily="2" charset="-78"/>
              </a:rPr>
              <a:t>التغذية الراجعة</a:t>
            </a:r>
          </a:p>
        </p:txBody>
      </p:sp>
    </p:spTree>
    <p:extLst>
      <p:ext uri="{BB962C8B-B14F-4D97-AF65-F5344CB8AC3E}">
        <p14:creationId xmlns:p14="http://schemas.microsoft.com/office/powerpoint/2010/main" val="92627420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ØµÙØ±Ø© Ø°Ø§Øª ØµÙØ©">
            <a:extLst>
              <a:ext uri="{FF2B5EF4-FFF2-40B4-BE49-F238E27FC236}">
                <a16:creationId xmlns:a16="http://schemas.microsoft.com/office/drawing/2014/main" id="{A4BA10D5-BC6A-4949-BCBC-47FC80CD791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4937" y="703385"/>
            <a:ext cx="11082126" cy="4931546"/>
          </a:xfrm>
          <a:prstGeom prst="roundRect">
            <a:avLst>
              <a:gd name="adj" fmla="val 4167"/>
            </a:avLst>
          </a:prstGeom>
          <a:solidFill>
            <a:srgbClr val="FFFFFF"/>
          </a:solidFill>
          <a:ln w="76200" cap="sq">
            <a:solidFill>
              <a:srgbClr val="FFCC9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a:extLst/>
        </p:spPr>
      </p:pic>
      <p:pic>
        <p:nvPicPr>
          <p:cNvPr id="3" name="Picture 4" descr="ØµÙØ±Ø© Ø°Ø§Øª ØµÙØ©">
            <a:extLst>
              <a:ext uri="{FF2B5EF4-FFF2-40B4-BE49-F238E27FC236}">
                <a16:creationId xmlns:a16="http://schemas.microsoft.com/office/drawing/2014/main" id="{F23F0136-319A-4056-B178-1A3F7CBA9465}"/>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9854" y="342871"/>
            <a:ext cx="2826287" cy="28262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6771730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ØµÙØ±Ø© Ø°Ø§Øª ØµÙØ©">
            <a:extLst>
              <a:ext uri="{FF2B5EF4-FFF2-40B4-BE49-F238E27FC236}">
                <a16:creationId xmlns:a16="http://schemas.microsoft.com/office/drawing/2014/main" id="{A103608C-D649-4C09-934E-B8607A70693E}"/>
              </a:ext>
            </a:extLst>
          </p:cNvPr>
          <p:cNvPicPr>
            <a:picLocks noChangeAspect="1" noChangeArrowheads="1"/>
          </p:cNvPicPr>
          <p:nvPr/>
        </p:nvPicPr>
        <p:blipFill>
          <a:blip r:embed="rId2">
            <a:clrChange>
              <a:clrFrom>
                <a:srgbClr val="F5F5F5"/>
              </a:clrFrom>
              <a:clrTo>
                <a:srgbClr val="F5F5F5">
                  <a:alpha val="0"/>
                </a:srgbClr>
              </a:clrTo>
            </a:clrChange>
            <a:extLst>
              <a:ext uri="{28A0092B-C50C-407E-A947-70E740481C1C}">
                <a14:useLocalDpi xmlns:a14="http://schemas.microsoft.com/office/drawing/2010/main" val="0"/>
              </a:ext>
            </a:extLst>
          </a:blip>
          <a:srcRect/>
          <a:stretch>
            <a:fillRect/>
          </a:stretch>
        </p:blipFill>
        <p:spPr bwMode="auto">
          <a:xfrm>
            <a:off x="440787" y="1719775"/>
            <a:ext cx="11310425" cy="3792383"/>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4" descr="ØµÙØ±Ø© Ø°Ø§Øª ØµÙØ©">
            <a:extLst>
              <a:ext uri="{FF2B5EF4-FFF2-40B4-BE49-F238E27FC236}">
                <a16:creationId xmlns:a16="http://schemas.microsoft.com/office/drawing/2014/main" id="{A2FB1E89-087A-4A20-860B-7D943D989A8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97389" y="461231"/>
            <a:ext cx="3436400" cy="196088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1079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blob:https://web.whatsapp.com/a91eb326-4c3c-4198-a279-15b4d450f51b">
            <a:extLst>
              <a:ext uri="{FF2B5EF4-FFF2-40B4-BE49-F238E27FC236}">
                <a16:creationId xmlns:a16="http://schemas.microsoft.com/office/drawing/2014/main" id="{FE0CC99E-987E-4658-9039-24BF4D1A2CC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
        <p:nvSpPr>
          <p:cNvPr id="3" name="AutoShape 4" descr="blob:https://web.whatsapp.com/a91eb326-4c3c-4198-a279-15b4d450f51b">
            <a:extLst>
              <a:ext uri="{FF2B5EF4-FFF2-40B4-BE49-F238E27FC236}">
                <a16:creationId xmlns:a16="http://schemas.microsoft.com/office/drawing/2014/main" id="{71CD898B-A75B-4684-81E3-F51DBCCF994B}"/>
              </a:ext>
            </a:extLst>
          </p:cNvPr>
          <p:cNvSpPr>
            <a:spLocks noChangeAspect="1" noChangeArrowheads="1"/>
          </p:cNvSpPr>
          <p:nvPr/>
        </p:nvSpPr>
        <p:spPr bwMode="auto">
          <a:xfrm>
            <a:off x="6096000" y="1188076"/>
            <a:ext cx="2545724" cy="2545724"/>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
        <p:nvSpPr>
          <p:cNvPr id="4" name="AutoShape 6" descr="blob:https://web.whatsapp.com/a91eb326-4c3c-4198-a279-15b4d450f51b">
            <a:extLst>
              <a:ext uri="{FF2B5EF4-FFF2-40B4-BE49-F238E27FC236}">
                <a16:creationId xmlns:a16="http://schemas.microsoft.com/office/drawing/2014/main" id="{C92B1C85-61A3-451E-9C04-74D3689946CD}"/>
              </a:ext>
            </a:extLst>
          </p:cNvPr>
          <p:cNvSpPr>
            <a:spLocks noChangeAspect="1" noChangeArrowheads="1"/>
          </p:cNvSpPr>
          <p:nvPr/>
        </p:nvSpPr>
        <p:spPr bwMode="auto">
          <a:xfrm>
            <a:off x="6096000" y="34290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sp>
        <p:nvSpPr>
          <p:cNvPr id="5" name="AutoShape 8" descr="blob:https://web.whatsapp.com/a91eb326-4c3c-4198-a279-15b4d450f51b">
            <a:extLst>
              <a:ext uri="{FF2B5EF4-FFF2-40B4-BE49-F238E27FC236}">
                <a16:creationId xmlns:a16="http://schemas.microsoft.com/office/drawing/2014/main" id="{0F87726C-912B-42C1-A0C0-F5623D5B2E69}"/>
              </a:ext>
            </a:extLst>
          </p:cNvPr>
          <p:cNvSpPr>
            <a:spLocks noChangeAspect="1" noChangeArrowheads="1"/>
          </p:cNvSpPr>
          <p:nvPr/>
        </p:nvSpPr>
        <p:spPr bwMode="auto">
          <a:xfrm>
            <a:off x="6248400" y="3581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pic>
        <p:nvPicPr>
          <p:cNvPr id="6" name="صورة 5">
            <a:extLst>
              <a:ext uri="{FF2B5EF4-FFF2-40B4-BE49-F238E27FC236}">
                <a16:creationId xmlns:a16="http://schemas.microsoft.com/office/drawing/2014/main" id="{EE7C7EC1-26D7-4A62-8C4F-987849760139}"/>
              </a:ext>
            </a:extLst>
          </p:cNvPr>
          <p:cNvPicPr>
            <a:picLocks noChangeAspect="1"/>
          </p:cNvPicPr>
          <p:nvPr/>
        </p:nvPicPr>
        <p:blipFill>
          <a:blip r:embed="rId2"/>
          <a:stretch>
            <a:fillRect/>
          </a:stretch>
        </p:blipFill>
        <p:spPr>
          <a:xfrm>
            <a:off x="4024679" y="386366"/>
            <a:ext cx="5057042" cy="6097073"/>
          </a:xfrm>
          <a:prstGeom prst="rect">
            <a:avLst/>
          </a:prstGeom>
          <a:solidFill>
            <a:srgbClr val="FFFFFF">
              <a:shade val="85000"/>
            </a:srgbClr>
          </a:solidFill>
          <a:ln w="190500" cap="sq">
            <a:solidFill>
              <a:schemeClr val="accent2">
                <a:lumMod val="40000"/>
                <a:lumOff val="60000"/>
              </a:schemeClr>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271578896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blob:https://web.whatsapp.com/d8e44a39-917d-484b-a254-f9be8280f68f">
            <a:extLst>
              <a:ext uri="{FF2B5EF4-FFF2-40B4-BE49-F238E27FC236}">
                <a16:creationId xmlns:a16="http://schemas.microsoft.com/office/drawing/2014/main" id="{A0245B85-A0C4-477C-BB80-78F01B1F2091}"/>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ar-SA" sz="1800" b="0" i="0" u="none" strike="noStrike" kern="1200" cap="none" spc="0" normalizeH="0" baseline="0" noProof="0">
              <a:ln>
                <a:noFill/>
              </a:ln>
              <a:solidFill>
                <a:prstClr val="black"/>
              </a:solidFill>
              <a:effectLst/>
              <a:uLnTx/>
              <a:uFillTx/>
              <a:latin typeface="Calibri" panose="020F0502020204030204"/>
              <a:ea typeface="+mn-ea"/>
              <a:cs typeface="Arial" panose="020B0604020202020204" pitchFamily="34" charset="0"/>
            </a:endParaRPr>
          </a:p>
        </p:txBody>
      </p:sp>
      <p:pic>
        <p:nvPicPr>
          <p:cNvPr id="3" name="صورة 2">
            <a:extLst>
              <a:ext uri="{FF2B5EF4-FFF2-40B4-BE49-F238E27FC236}">
                <a16:creationId xmlns:a16="http://schemas.microsoft.com/office/drawing/2014/main" id="{99DC62CB-4F6E-4033-82C4-6128A8FFD7AA}"/>
              </a:ext>
            </a:extLst>
          </p:cNvPr>
          <p:cNvPicPr>
            <a:picLocks noChangeAspect="1"/>
          </p:cNvPicPr>
          <p:nvPr/>
        </p:nvPicPr>
        <p:blipFill>
          <a:blip r:embed="rId2"/>
          <a:stretch>
            <a:fillRect/>
          </a:stretch>
        </p:blipFill>
        <p:spPr>
          <a:xfrm>
            <a:off x="3663553" y="0"/>
            <a:ext cx="4864894" cy="6858000"/>
          </a:xfrm>
          <a:prstGeom prst="roundRect">
            <a:avLst>
              <a:gd name="adj" fmla="val 11111"/>
            </a:avLst>
          </a:prstGeom>
          <a:ln w="190500" cap="rnd">
            <a:solidFill>
              <a:srgbClr val="C8C6BD"/>
            </a:solidFill>
            <a:prstDash val="solid"/>
          </a:ln>
          <a:effectLst>
            <a:outerShdw blurRad="101600" dist="50800" dir="7200000" algn="tl" rotWithShape="0">
              <a:srgbClr val="000000">
                <a:alpha val="45000"/>
              </a:srgbClr>
            </a:outerShdw>
          </a:effectLst>
          <a:scene3d>
            <a:camera prst="perspectiveFront" fov="5400000"/>
            <a:lightRig rig="threePt" dir="t">
              <a:rot lat="0" lon="0" rev="19200000"/>
            </a:lightRig>
          </a:scene3d>
          <a:sp3d extrusionH="25400">
            <a:bevelT w="304800" h="152400" prst="hardEdge"/>
            <a:extrusionClr>
              <a:srgbClr val="FFFFFF"/>
            </a:extrusionClr>
          </a:sp3d>
        </p:spPr>
      </p:pic>
    </p:spTree>
    <p:extLst>
      <p:ext uri="{BB962C8B-B14F-4D97-AF65-F5344CB8AC3E}">
        <p14:creationId xmlns:p14="http://schemas.microsoft.com/office/powerpoint/2010/main" val="6152892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ستطيل 3">
            <a:extLst>
              <a:ext uri="{FF2B5EF4-FFF2-40B4-BE49-F238E27FC236}">
                <a16:creationId xmlns:a16="http://schemas.microsoft.com/office/drawing/2014/main" id="{21201215-F74F-4CF6-BC07-EEDC483F9690}"/>
              </a:ext>
            </a:extLst>
          </p:cNvPr>
          <p:cNvSpPr/>
          <p:nvPr/>
        </p:nvSpPr>
        <p:spPr>
          <a:xfrm>
            <a:off x="560230" y="1087837"/>
            <a:ext cx="11071539" cy="2825389"/>
          </a:xfrm>
          <a:prstGeom prst="rect">
            <a:avLst/>
          </a:prstGeom>
          <a:solidFill>
            <a:srgbClr val="99CCFF"/>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a:spAutoFit/>
          </a:bodyPr>
          <a:lstStyle/>
          <a:p>
            <a:pPr marL="254635" marR="71755" algn="ctr" rtl="1">
              <a:lnSpc>
                <a:spcPct val="115000"/>
              </a:lnSpc>
              <a:spcAft>
                <a:spcPts val="1000"/>
              </a:spcAft>
            </a:pPr>
            <a:r>
              <a:rPr lang="ar-SA" sz="2800" dirty="0">
                <a:latin typeface="Calibri" panose="020F0502020204030204" pitchFamily="34" charset="0"/>
                <a:ea typeface="Calibri" panose="020F0502020204030204" pitchFamily="34" charset="0"/>
                <a:cs typeface="mohammad bold art 1" pitchFamily="2" charset="-78"/>
              </a:rPr>
              <a:t>برنامج تصميم الخطط العلاجية لطلاب الصفوف الأولية</a:t>
            </a:r>
            <a:endParaRPr lang="en-US" sz="2800" dirty="0">
              <a:latin typeface="Calibri" panose="020F0502020204030204" pitchFamily="34" charset="0"/>
              <a:ea typeface="Calibri" panose="020F0502020204030204" pitchFamily="34" charset="0"/>
              <a:cs typeface="mohammad bold art 1" pitchFamily="2" charset="-78"/>
            </a:endParaRPr>
          </a:p>
          <a:p>
            <a:pPr marL="254635" marR="71755" algn="ctr" rtl="1">
              <a:lnSpc>
                <a:spcPct val="115000"/>
              </a:lnSpc>
              <a:spcAft>
                <a:spcPts val="1000"/>
              </a:spcAft>
            </a:pPr>
            <a:r>
              <a:rPr lang="ar-SA" sz="2800" dirty="0">
                <a:latin typeface="Calibri" panose="020F0502020204030204" pitchFamily="34" charset="0"/>
                <a:ea typeface="Calibri" panose="020F0502020204030204" pitchFamily="34" charset="0"/>
                <a:cs typeface="mohammad bold art 1" pitchFamily="2" charset="-78"/>
              </a:rPr>
              <a:t>المخطط تنفيذه في الإدارة العامة في منطقة القصيم ، </a:t>
            </a:r>
          </a:p>
          <a:p>
            <a:pPr marL="254635" marR="71755" algn="ctr" rtl="1">
              <a:lnSpc>
                <a:spcPct val="115000"/>
              </a:lnSpc>
              <a:spcAft>
                <a:spcPts val="1000"/>
              </a:spcAft>
            </a:pPr>
            <a:r>
              <a:rPr lang="ar-SA" sz="2800" dirty="0">
                <a:latin typeface="Calibri" panose="020F0502020204030204" pitchFamily="34" charset="0"/>
                <a:ea typeface="Calibri" panose="020F0502020204030204" pitchFamily="34" charset="0"/>
                <a:cs typeface="mohammad bold art 1" pitchFamily="2" charset="-78"/>
              </a:rPr>
              <a:t>خلال الفترة من 5 – 7 / 2/ 1440 هـ</a:t>
            </a:r>
            <a:endParaRPr lang="en-US" sz="2800" dirty="0">
              <a:latin typeface="Calibri" panose="020F0502020204030204" pitchFamily="34" charset="0"/>
              <a:ea typeface="Calibri" panose="020F0502020204030204" pitchFamily="34" charset="0"/>
              <a:cs typeface="mohammad bold art 1" pitchFamily="2" charset="-78"/>
            </a:endParaRPr>
          </a:p>
          <a:p>
            <a:pPr algn="ctr"/>
            <a:r>
              <a:rPr lang="ar-SA" sz="2800" dirty="0">
                <a:latin typeface="Calibri" panose="020F0502020204030204" pitchFamily="34" charset="0"/>
                <a:ea typeface="Calibri" panose="020F0502020204030204" pitchFamily="34" charset="0"/>
                <a:cs typeface="mohammad bold art 1" pitchFamily="2" charset="-78"/>
              </a:rPr>
              <a:t>أبرز مظاهر ضعف الطلاب في مادة ............................ في الصفوف الأولية والطرق العلاجية المناسبة لها</a:t>
            </a:r>
            <a:endParaRPr lang="ar-SA" sz="2800" dirty="0">
              <a:cs typeface="mohammad bold art 1" pitchFamily="2" charset="-78"/>
            </a:endParaRPr>
          </a:p>
        </p:txBody>
      </p:sp>
    </p:spTree>
    <p:extLst>
      <p:ext uri="{BB962C8B-B14F-4D97-AF65-F5344CB8AC3E}">
        <p14:creationId xmlns:p14="http://schemas.microsoft.com/office/powerpoint/2010/main" val="44925149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جدول 1">
            <a:extLst>
              <a:ext uri="{FF2B5EF4-FFF2-40B4-BE49-F238E27FC236}">
                <a16:creationId xmlns:a16="http://schemas.microsoft.com/office/drawing/2014/main" id="{E21990B2-4435-4E5E-B570-45A801A2F364}"/>
              </a:ext>
            </a:extLst>
          </p:cNvPr>
          <p:cNvGraphicFramePr>
            <a:graphicFrameLocks noGrp="1"/>
          </p:cNvGraphicFramePr>
          <p:nvPr>
            <p:extLst>
              <p:ext uri="{D42A27DB-BD31-4B8C-83A1-F6EECF244321}">
                <p14:modId xmlns:p14="http://schemas.microsoft.com/office/powerpoint/2010/main" val="2891555690"/>
              </p:ext>
            </p:extLst>
          </p:nvPr>
        </p:nvGraphicFramePr>
        <p:xfrm>
          <a:off x="301678" y="346178"/>
          <a:ext cx="11700001" cy="3718560"/>
        </p:xfrm>
        <a:graphic>
          <a:graphicData uri="http://schemas.openxmlformats.org/drawingml/2006/table">
            <a:tbl>
              <a:tblPr rtl="1" firstRow="1" bandRow="1">
                <a:tableStyleId>{69CF1AB2-1976-4502-BF36-3FF5EA218861}</a:tableStyleId>
              </a:tblPr>
              <a:tblGrid>
                <a:gridCol w="655392">
                  <a:extLst>
                    <a:ext uri="{9D8B030D-6E8A-4147-A177-3AD203B41FA5}">
                      <a16:colId xmlns:a16="http://schemas.microsoft.com/office/drawing/2014/main" val="289950482"/>
                    </a:ext>
                  </a:extLst>
                </a:gridCol>
                <a:gridCol w="2060619">
                  <a:extLst>
                    <a:ext uri="{9D8B030D-6E8A-4147-A177-3AD203B41FA5}">
                      <a16:colId xmlns:a16="http://schemas.microsoft.com/office/drawing/2014/main" val="194744263"/>
                    </a:ext>
                  </a:extLst>
                </a:gridCol>
                <a:gridCol w="1790164">
                  <a:extLst>
                    <a:ext uri="{9D8B030D-6E8A-4147-A177-3AD203B41FA5}">
                      <a16:colId xmlns:a16="http://schemas.microsoft.com/office/drawing/2014/main" val="1015123797"/>
                    </a:ext>
                  </a:extLst>
                </a:gridCol>
                <a:gridCol w="2179539">
                  <a:extLst>
                    <a:ext uri="{9D8B030D-6E8A-4147-A177-3AD203B41FA5}">
                      <a16:colId xmlns:a16="http://schemas.microsoft.com/office/drawing/2014/main" val="2471616381"/>
                    </a:ext>
                  </a:extLst>
                </a:gridCol>
                <a:gridCol w="1671429">
                  <a:extLst>
                    <a:ext uri="{9D8B030D-6E8A-4147-A177-3AD203B41FA5}">
                      <a16:colId xmlns:a16="http://schemas.microsoft.com/office/drawing/2014/main" val="1677398019"/>
                    </a:ext>
                  </a:extLst>
                </a:gridCol>
                <a:gridCol w="1671429">
                  <a:extLst>
                    <a:ext uri="{9D8B030D-6E8A-4147-A177-3AD203B41FA5}">
                      <a16:colId xmlns:a16="http://schemas.microsoft.com/office/drawing/2014/main" val="89599260"/>
                    </a:ext>
                  </a:extLst>
                </a:gridCol>
                <a:gridCol w="1671429">
                  <a:extLst>
                    <a:ext uri="{9D8B030D-6E8A-4147-A177-3AD203B41FA5}">
                      <a16:colId xmlns:a16="http://schemas.microsoft.com/office/drawing/2014/main" val="3537309181"/>
                    </a:ext>
                  </a:extLst>
                </a:gridCol>
              </a:tblGrid>
              <a:tr h="370840">
                <a:tc>
                  <a:txBody>
                    <a:bodyPr/>
                    <a:lstStyle/>
                    <a:p>
                      <a:pPr marL="71755" marR="71755" algn="ctr" rtl="1">
                        <a:lnSpc>
                          <a:spcPct val="115000"/>
                        </a:lnSpc>
                        <a:spcAft>
                          <a:spcPts val="0"/>
                        </a:spcAft>
                      </a:pPr>
                      <a:r>
                        <a:rPr lang="ar-SA" sz="2000" b="0" dirty="0">
                          <a:effectLst/>
                          <a:cs typeface="mohammad bold art 1" pitchFamily="2" charset="-78"/>
                        </a:rPr>
                        <a:t>م</a:t>
                      </a:r>
                      <a:endParaRPr lang="en-US" sz="2000" b="0" dirty="0">
                        <a:solidFill>
                          <a:srgbClr val="C00000"/>
                        </a:solidFill>
                        <a:effectLst/>
                        <a:latin typeface="Calibri" panose="020F0502020204030204" pitchFamily="34" charset="0"/>
                        <a:ea typeface="Calibri" panose="020F0502020204030204" pitchFamily="34" charset="0"/>
                        <a:cs typeface="mohammad bold art 1" pitchFamily="2" charset="-78"/>
                      </a:endParaRPr>
                    </a:p>
                  </a:txBody>
                  <a:tcPr marL="68580" marR="68580" marT="0" marB="0" anchor="ctr">
                    <a:solidFill>
                      <a:srgbClr val="FFFF99"/>
                    </a:solidFill>
                  </a:tcPr>
                </a:tc>
                <a:tc>
                  <a:txBody>
                    <a:bodyPr/>
                    <a:lstStyle/>
                    <a:p>
                      <a:pPr algn="ctr" rtl="1"/>
                      <a:r>
                        <a:rPr lang="ar-SA" sz="2000" b="0" dirty="0">
                          <a:cs typeface="mohammad bold art 1" pitchFamily="2" charset="-78"/>
                        </a:rPr>
                        <a:t>المشكلة</a:t>
                      </a:r>
                      <a:endParaRPr lang="ar-SA" sz="2000" b="0" dirty="0">
                        <a:solidFill>
                          <a:srgbClr val="C00000"/>
                        </a:solidFill>
                        <a:cs typeface="mohammad bold art 1" pitchFamily="2" charset="-78"/>
                      </a:endParaRPr>
                    </a:p>
                  </a:txBody>
                  <a:tcPr anchor="ctr">
                    <a:solidFill>
                      <a:srgbClr val="FFFF99"/>
                    </a:solidFill>
                  </a:tcPr>
                </a:tc>
                <a:tc>
                  <a:txBody>
                    <a:bodyPr/>
                    <a:lstStyle/>
                    <a:p>
                      <a:pPr algn="ctr" rtl="1"/>
                      <a:r>
                        <a:rPr lang="ar-SA" sz="2000" b="0" dirty="0">
                          <a:cs typeface="mohammad bold art 1" pitchFamily="2" charset="-78"/>
                        </a:rPr>
                        <a:t>الوصف والتفسير</a:t>
                      </a:r>
                      <a:endParaRPr lang="ar-SA" sz="2000" b="0" dirty="0">
                        <a:solidFill>
                          <a:srgbClr val="C00000"/>
                        </a:solidFill>
                        <a:cs typeface="mohammad bold art 1" pitchFamily="2" charset="-78"/>
                      </a:endParaRPr>
                    </a:p>
                  </a:txBody>
                  <a:tcPr anchor="ctr">
                    <a:solidFill>
                      <a:srgbClr val="FFFF99"/>
                    </a:solidFill>
                  </a:tcPr>
                </a:tc>
                <a:tc>
                  <a:txBody>
                    <a:bodyPr/>
                    <a:lstStyle/>
                    <a:p>
                      <a:pPr algn="ctr" rtl="1"/>
                      <a:r>
                        <a:rPr lang="ar-SA" sz="2000" b="0" dirty="0">
                          <a:cs typeface="mohammad bold art 1" pitchFamily="2" charset="-78"/>
                        </a:rPr>
                        <a:t>الطريقة العلاجية المقترحة</a:t>
                      </a:r>
                      <a:endParaRPr lang="ar-SA" sz="2000" b="0" dirty="0">
                        <a:solidFill>
                          <a:srgbClr val="C00000"/>
                        </a:solidFill>
                        <a:cs typeface="mohammad bold art 1" pitchFamily="2" charset="-78"/>
                      </a:endParaRPr>
                    </a:p>
                  </a:txBody>
                  <a:tcPr anchor="ctr">
                    <a:solidFill>
                      <a:srgbClr val="FFFF99"/>
                    </a:solidFill>
                  </a:tcPr>
                </a:tc>
                <a:tc>
                  <a:txBody>
                    <a:bodyPr/>
                    <a:lstStyle/>
                    <a:p>
                      <a:pPr algn="ctr"/>
                      <a:r>
                        <a:rPr lang="ar-SA" sz="2000" b="0" dirty="0">
                          <a:cs typeface="mohammad bold art 1" pitchFamily="2" charset="-78"/>
                        </a:rPr>
                        <a:t>الأداة المستخدمة</a:t>
                      </a:r>
                      <a:endParaRPr lang="ar-SA" sz="2000" b="0" dirty="0">
                        <a:solidFill>
                          <a:srgbClr val="C00000"/>
                        </a:solidFill>
                        <a:cs typeface="mohammad bold art 1" pitchFamily="2" charset="-78"/>
                      </a:endParaRPr>
                    </a:p>
                  </a:txBody>
                  <a:tcPr anchor="ctr">
                    <a:solidFill>
                      <a:srgbClr val="FFFF99"/>
                    </a:solidFill>
                  </a:tcPr>
                </a:tc>
                <a:tc>
                  <a:txBody>
                    <a:bodyPr/>
                    <a:lstStyle/>
                    <a:p>
                      <a:pPr algn="ctr" rtl="1"/>
                      <a:r>
                        <a:rPr lang="ar-SA" sz="2000" b="0" dirty="0">
                          <a:cs typeface="mohammad bold art 1" pitchFamily="2" charset="-78"/>
                        </a:rPr>
                        <a:t>مسؤول التنفيذ</a:t>
                      </a:r>
                      <a:endParaRPr lang="ar-SA" sz="2000" b="0" dirty="0">
                        <a:solidFill>
                          <a:srgbClr val="C00000"/>
                        </a:solidFill>
                        <a:cs typeface="mohammad bold art 1" pitchFamily="2" charset="-78"/>
                      </a:endParaRPr>
                    </a:p>
                  </a:txBody>
                  <a:tcPr anchor="ctr">
                    <a:solidFill>
                      <a:srgbClr val="FFFF99"/>
                    </a:solidFill>
                  </a:tcPr>
                </a:tc>
                <a:tc>
                  <a:txBody>
                    <a:bodyPr/>
                    <a:lstStyle/>
                    <a:p>
                      <a:pPr algn="ctr" rtl="1"/>
                      <a:r>
                        <a:rPr lang="ar-SA" sz="2000" b="0" dirty="0">
                          <a:cs typeface="mohammad bold art 1" pitchFamily="2" charset="-78"/>
                        </a:rPr>
                        <a:t>الجهة المساندة</a:t>
                      </a:r>
                      <a:endParaRPr lang="ar-SA" sz="2000" b="0" dirty="0">
                        <a:solidFill>
                          <a:srgbClr val="C00000"/>
                        </a:solidFill>
                        <a:cs typeface="mohammad bold art 1" pitchFamily="2" charset="-78"/>
                      </a:endParaRPr>
                    </a:p>
                  </a:txBody>
                  <a:tcPr anchor="ctr">
                    <a:solidFill>
                      <a:srgbClr val="FFFF99"/>
                    </a:solidFill>
                  </a:tcPr>
                </a:tc>
                <a:extLst>
                  <a:ext uri="{0D108BD9-81ED-4DB2-BD59-A6C34878D82A}">
                    <a16:rowId xmlns:a16="http://schemas.microsoft.com/office/drawing/2014/main" val="2849131853"/>
                  </a:ext>
                </a:extLst>
              </a:tr>
              <a:tr h="370840">
                <a:tc>
                  <a:txBody>
                    <a:bodyPr/>
                    <a:lstStyle/>
                    <a:p>
                      <a:pPr marL="71755" marR="71755" indent="0" algn="ctr" rtl="1">
                        <a:lnSpc>
                          <a:spcPct val="115000"/>
                        </a:lnSpc>
                        <a:spcAft>
                          <a:spcPts val="0"/>
                        </a:spcAft>
                        <a:buFont typeface="+mj-lt"/>
                        <a:buNone/>
                      </a:pPr>
                      <a:r>
                        <a:rPr lang="ar-SA" sz="2000" dirty="0">
                          <a:effectLst/>
                          <a:latin typeface="Calibri" panose="020F0502020204030204" pitchFamily="34" charset="0"/>
                          <a:ea typeface="Calibri" panose="020F0502020204030204" pitchFamily="34" charset="0"/>
                          <a:cs typeface="Arial" panose="020B0604020202020204" pitchFamily="34" charset="0"/>
                        </a:rPr>
                        <a:t> </a:t>
                      </a: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FFFF99"/>
                    </a:solidFill>
                  </a:tcPr>
                </a:tc>
                <a:tc>
                  <a:txBody>
                    <a:bodyPr/>
                    <a:lstStyle/>
                    <a:p>
                      <a:pPr algn="just"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extLst>
                  <a:ext uri="{0D108BD9-81ED-4DB2-BD59-A6C34878D82A}">
                    <a16:rowId xmlns:a16="http://schemas.microsoft.com/office/drawing/2014/main" val="3161769718"/>
                  </a:ext>
                </a:extLst>
              </a:tr>
              <a:tr h="370840">
                <a:tc>
                  <a:txBody>
                    <a:bodyPr/>
                    <a:lstStyle/>
                    <a:p>
                      <a:pPr marL="300355" marR="71755" indent="-228600" algn="ctr" rtl="1">
                        <a:lnSpc>
                          <a:spcPct val="115000"/>
                        </a:lnSpc>
                        <a:spcAft>
                          <a:spcPts val="0"/>
                        </a:spcAft>
                        <a:buFont typeface="+mj-lt"/>
                        <a:buAutoNum type="arabicPeriod"/>
                      </a:pP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FFFF99"/>
                    </a:solidFill>
                  </a:tcPr>
                </a:tc>
                <a:tc>
                  <a:txBody>
                    <a:bodyPr/>
                    <a:lstStyle/>
                    <a:p>
                      <a:pPr algn="just"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extLst>
                  <a:ext uri="{0D108BD9-81ED-4DB2-BD59-A6C34878D82A}">
                    <a16:rowId xmlns:a16="http://schemas.microsoft.com/office/drawing/2014/main" val="72800537"/>
                  </a:ext>
                </a:extLst>
              </a:tr>
              <a:tr h="370840">
                <a:tc>
                  <a:txBody>
                    <a:bodyPr/>
                    <a:lstStyle/>
                    <a:p>
                      <a:pPr marL="300355" marR="71755" indent="-228600" algn="ctr" rtl="1">
                        <a:lnSpc>
                          <a:spcPct val="115000"/>
                        </a:lnSpc>
                        <a:spcAft>
                          <a:spcPts val="0"/>
                        </a:spcAft>
                        <a:buFont typeface="+mj-lt"/>
                        <a:buAutoNum type="arabicPeriod"/>
                      </a:pP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FFFF99"/>
                    </a:solidFill>
                  </a:tcPr>
                </a:tc>
                <a:tc>
                  <a:txBody>
                    <a:bodyPr/>
                    <a:lstStyle/>
                    <a:p>
                      <a:pPr algn="just"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extLst>
                  <a:ext uri="{0D108BD9-81ED-4DB2-BD59-A6C34878D82A}">
                    <a16:rowId xmlns:a16="http://schemas.microsoft.com/office/drawing/2014/main" val="3819466094"/>
                  </a:ext>
                </a:extLst>
              </a:tr>
              <a:tr h="370840">
                <a:tc>
                  <a:txBody>
                    <a:bodyPr/>
                    <a:lstStyle/>
                    <a:p>
                      <a:pPr marL="300355" marR="71755" indent="-228600" algn="ctr" rtl="1">
                        <a:lnSpc>
                          <a:spcPct val="115000"/>
                        </a:lnSpc>
                        <a:spcAft>
                          <a:spcPts val="0"/>
                        </a:spcAft>
                        <a:buFont typeface="+mj-lt"/>
                        <a:buAutoNum type="arabicPeriod"/>
                      </a:pP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FFFF99"/>
                    </a:solidFill>
                  </a:tcPr>
                </a:tc>
                <a:tc>
                  <a:txBody>
                    <a:bodyPr/>
                    <a:lstStyle/>
                    <a:p>
                      <a:pPr algn="just"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extLst>
                  <a:ext uri="{0D108BD9-81ED-4DB2-BD59-A6C34878D82A}">
                    <a16:rowId xmlns:a16="http://schemas.microsoft.com/office/drawing/2014/main" val="741629181"/>
                  </a:ext>
                </a:extLst>
              </a:tr>
              <a:tr h="370840">
                <a:tc>
                  <a:txBody>
                    <a:bodyPr/>
                    <a:lstStyle/>
                    <a:p>
                      <a:pPr marL="300355" marR="71755" indent="-228600" algn="ctr" rtl="1">
                        <a:lnSpc>
                          <a:spcPct val="115000"/>
                        </a:lnSpc>
                        <a:spcAft>
                          <a:spcPts val="0"/>
                        </a:spcAft>
                        <a:buFont typeface="+mj-lt"/>
                        <a:buAutoNum type="arabicPeriod"/>
                      </a:pP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FFFF99"/>
                    </a:solidFill>
                  </a:tcPr>
                </a:tc>
                <a:tc>
                  <a:txBody>
                    <a:bodyPr/>
                    <a:lstStyle/>
                    <a:p>
                      <a:pPr algn="just"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extLst>
                  <a:ext uri="{0D108BD9-81ED-4DB2-BD59-A6C34878D82A}">
                    <a16:rowId xmlns:a16="http://schemas.microsoft.com/office/drawing/2014/main" val="1920086294"/>
                  </a:ext>
                </a:extLst>
              </a:tr>
              <a:tr h="370840">
                <a:tc>
                  <a:txBody>
                    <a:bodyPr/>
                    <a:lstStyle/>
                    <a:p>
                      <a:pPr marL="300355" marR="71755" indent="-228600" algn="ctr" rtl="1">
                        <a:lnSpc>
                          <a:spcPct val="115000"/>
                        </a:lnSpc>
                        <a:spcAft>
                          <a:spcPts val="0"/>
                        </a:spcAft>
                        <a:buFont typeface="+mj-lt"/>
                        <a:buAutoNum type="arabicPeriod"/>
                      </a:pPr>
                      <a:endParaRPr lang="en-US" sz="2000" dirty="0">
                        <a:effectLst/>
                        <a:latin typeface="Calibri" panose="020F0502020204030204" pitchFamily="34" charset="0"/>
                        <a:ea typeface="Calibri" panose="020F0502020204030204" pitchFamily="34" charset="0"/>
                        <a:cs typeface="Arial" panose="020B0604020202020204" pitchFamily="34" charset="0"/>
                      </a:endParaRPr>
                    </a:p>
                  </a:txBody>
                  <a:tcPr marL="68580" marR="68580" marT="0" marB="0" anchor="ctr">
                    <a:solidFill>
                      <a:srgbClr val="FFFF99"/>
                    </a:solidFill>
                  </a:tcPr>
                </a:tc>
                <a:tc>
                  <a:txBody>
                    <a:bodyPr/>
                    <a:lstStyle/>
                    <a:p>
                      <a:pPr algn="just"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extLst>
                  <a:ext uri="{0D108BD9-81ED-4DB2-BD59-A6C34878D82A}">
                    <a16:rowId xmlns:a16="http://schemas.microsoft.com/office/drawing/2014/main" val="2302740855"/>
                  </a:ext>
                </a:extLst>
              </a:tr>
              <a:tr h="370840">
                <a:tc>
                  <a:txBody>
                    <a:bodyPr/>
                    <a:lstStyle/>
                    <a:p>
                      <a:pPr marL="342900" indent="-342900" algn="ctr" rtl="1">
                        <a:buFont typeface="+mj-lt"/>
                        <a:buAutoNum type="arabicPeriod"/>
                      </a:pPr>
                      <a:endParaRPr lang="ar-SA" sz="2000" dirty="0"/>
                    </a:p>
                  </a:txBody>
                  <a:tcPr>
                    <a:solidFill>
                      <a:srgbClr val="FFFF99"/>
                    </a:solidFill>
                  </a:tcPr>
                </a:tc>
                <a:tc>
                  <a:txBody>
                    <a:bodyPr/>
                    <a:lstStyle/>
                    <a:p>
                      <a:pPr algn="just"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extLst>
                  <a:ext uri="{0D108BD9-81ED-4DB2-BD59-A6C34878D82A}">
                    <a16:rowId xmlns:a16="http://schemas.microsoft.com/office/drawing/2014/main" val="2356477267"/>
                  </a:ext>
                </a:extLst>
              </a:tr>
              <a:tr h="370840">
                <a:tc>
                  <a:txBody>
                    <a:bodyPr/>
                    <a:lstStyle/>
                    <a:p>
                      <a:pPr marL="342900" indent="-342900" algn="ctr" rtl="1">
                        <a:buFont typeface="+mj-lt"/>
                        <a:buAutoNum type="arabicPeriod"/>
                      </a:pPr>
                      <a:endParaRPr lang="ar-SA" sz="2000" dirty="0"/>
                    </a:p>
                  </a:txBody>
                  <a:tcPr>
                    <a:solidFill>
                      <a:srgbClr val="FFFF99"/>
                    </a:solidFill>
                  </a:tcPr>
                </a:tc>
                <a:tc>
                  <a:txBody>
                    <a:bodyPr/>
                    <a:lstStyle/>
                    <a:p>
                      <a:pPr algn="just"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tc>
                  <a:txBody>
                    <a:bodyPr/>
                    <a:lstStyle/>
                    <a:p>
                      <a:pPr algn="ctr" rtl="1"/>
                      <a:endParaRPr lang="ar-SA" dirty="0"/>
                    </a:p>
                  </a:txBody>
                  <a:tcPr/>
                </a:tc>
                <a:extLst>
                  <a:ext uri="{0D108BD9-81ED-4DB2-BD59-A6C34878D82A}">
                    <a16:rowId xmlns:a16="http://schemas.microsoft.com/office/drawing/2014/main" val="3460366168"/>
                  </a:ext>
                </a:extLst>
              </a:tr>
            </a:tbl>
          </a:graphicData>
        </a:graphic>
      </p:graphicFrame>
    </p:spTree>
    <p:extLst>
      <p:ext uri="{BB962C8B-B14F-4D97-AF65-F5344CB8AC3E}">
        <p14:creationId xmlns:p14="http://schemas.microsoft.com/office/powerpoint/2010/main" val="325488197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ÙØªÙØ¬Ø© Ø¨Ø­Ø« Ø§ÙØµÙØ± Ø¹Ù ØªØµÙÙÙ Ø§ÙØ¨Ø±Ø§ÙØ¬ Ø§ÙØ¹ÙØ§Ø¬ÙØ©">
            <a:extLst>
              <a:ext uri="{FF2B5EF4-FFF2-40B4-BE49-F238E27FC236}">
                <a16:creationId xmlns:a16="http://schemas.microsoft.com/office/drawing/2014/main" id="{16F1DCC0-4C3A-4573-8244-5FBE5B094CA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19633" y="642551"/>
            <a:ext cx="7191632" cy="5393724"/>
          </a:xfrm>
          <a:prstGeom prst="rect">
            <a:avLst/>
          </a:prstGeom>
          <a:solidFill>
            <a:srgbClr val="FFFFFF">
              <a:shade val="85000"/>
            </a:srgbClr>
          </a:solidFill>
          <a:ln w="190500" cap="sq">
            <a:solidFill>
              <a:srgbClr val="FFFF99"/>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37187457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زوايا مستديرة 1">
            <a:extLst>
              <a:ext uri="{FF2B5EF4-FFF2-40B4-BE49-F238E27FC236}">
                <a16:creationId xmlns:a16="http://schemas.microsoft.com/office/drawing/2014/main" id="{E92719C1-CA52-4144-B057-666430EAE720}"/>
              </a:ext>
            </a:extLst>
          </p:cNvPr>
          <p:cNvSpPr/>
          <p:nvPr/>
        </p:nvSpPr>
        <p:spPr>
          <a:xfrm>
            <a:off x="1949002" y="798489"/>
            <a:ext cx="9607640" cy="1815921"/>
          </a:xfrm>
          <a:prstGeom prst="roundRect">
            <a:avLst>
              <a:gd name="adj" fmla="val 50000"/>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SA" sz="8800" b="0" i="0" u="none" strike="noStrike" kern="1200" cap="none" spc="0" normalizeH="0" baseline="0" noProof="0" dirty="0">
                <a:ln>
                  <a:noFill/>
                </a:ln>
                <a:solidFill>
                  <a:srgbClr val="C00000"/>
                </a:solidFill>
                <a:effectLst/>
                <a:uLnTx/>
                <a:uFillTx/>
                <a:latin typeface="Calibri" panose="020F0502020204030204"/>
                <a:ea typeface="+mn-ea"/>
                <a:cs typeface="mohammad bold art 1" pitchFamily="2" charset="-78"/>
              </a:rPr>
              <a:t>المحور الرابع</a:t>
            </a:r>
          </a:p>
        </p:txBody>
      </p:sp>
      <p:sp>
        <p:nvSpPr>
          <p:cNvPr id="3" name="مربع نص 2">
            <a:extLst>
              <a:ext uri="{FF2B5EF4-FFF2-40B4-BE49-F238E27FC236}">
                <a16:creationId xmlns:a16="http://schemas.microsoft.com/office/drawing/2014/main" id="{53446FB4-9BBD-4481-8B81-5A05A91CCBF4}"/>
              </a:ext>
            </a:extLst>
          </p:cNvPr>
          <p:cNvSpPr txBox="1"/>
          <p:nvPr/>
        </p:nvSpPr>
        <p:spPr>
          <a:xfrm>
            <a:off x="1008845" y="4874656"/>
            <a:ext cx="5739685" cy="1015663"/>
          </a:xfrm>
          <a:prstGeom prst="rect">
            <a:avLst/>
          </a:prstGeom>
          <a:noFill/>
        </p:spPr>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SA" sz="6000" b="0" i="0" u="none" strike="noStrike" kern="1200" cap="none" spc="0" normalizeH="0" baseline="0" noProof="0" dirty="0">
                <a:ln>
                  <a:noFill/>
                </a:ln>
                <a:solidFill>
                  <a:srgbClr val="009242"/>
                </a:solidFill>
                <a:effectLst/>
                <a:uLnTx/>
                <a:uFillTx/>
                <a:latin typeface="Calibri" panose="020F0502020204030204"/>
                <a:ea typeface="+mn-ea"/>
                <a:cs typeface="mohammad bold art 1" pitchFamily="2" charset="-78"/>
              </a:rPr>
              <a:t>تقويم الخطة</a:t>
            </a:r>
          </a:p>
        </p:txBody>
      </p:sp>
      <p:sp>
        <p:nvSpPr>
          <p:cNvPr id="4" name="مربع نص 3">
            <a:extLst>
              <a:ext uri="{FF2B5EF4-FFF2-40B4-BE49-F238E27FC236}">
                <a16:creationId xmlns:a16="http://schemas.microsoft.com/office/drawing/2014/main" id="{DD5DB077-47E2-4EFA-B401-EB7403D4CF68}"/>
              </a:ext>
            </a:extLst>
          </p:cNvPr>
          <p:cNvSpPr txBox="1"/>
          <p:nvPr/>
        </p:nvSpPr>
        <p:spPr>
          <a:xfrm>
            <a:off x="9371527" y="382990"/>
            <a:ext cx="2820473" cy="830997"/>
          </a:xfrm>
          <a:prstGeom prst="rect">
            <a:avLst/>
          </a:prstGeom>
          <a:noFill/>
        </p:spPr>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SA" sz="4800" b="0" i="0" u="none" strike="noStrike" kern="1200" cap="none" spc="0" normalizeH="0" baseline="0" noProof="0" dirty="0">
                <a:ln>
                  <a:noFill/>
                </a:ln>
                <a:solidFill>
                  <a:srgbClr val="FF0000"/>
                </a:solidFill>
                <a:effectLst/>
                <a:uLnTx/>
                <a:uFillTx/>
                <a:latin typeface="Calibri" panose="020F0502020204030204"/>
                <a:ea typeface="+mn-ea"/>
                <a:cs typeface="mohammad bold art 1" pitchFamily="2" charset="-78"/>
              </a:rPr>
              <a:t>30 دقيقة</a:t>
            </a:r>
          </a:p>
        </p:txBody>
      </p:sp>
    </p:spTree>
    <p:extLst>
      <p:ext uri="{BB962C8B-B14F-4D97-AF65-F5344CB8AC3E}">
        <p14:creationId xmlns:p14="http://schemas.microsoft.com/office/powerpoint/2010/main" val="162535263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ربع نص 1">
            <a:extLst>
              <a:ext uri="{FF2B5EF4-FFF2-40B4-BE49-F238E27FC236}">
                <a16:creationId xmlns:a16="http://schemas.microsoft.com/office/drawing/2014/main" id="{B9BA2E50-96D4-49B8-8B37-8BEBD6C98AC0}"/>
              </a:ext>
            </a:extLst>
          </p:cNvPr>
          <p:cNvSpPr txBox="1"/>
          <p:nvPr/>
        </p:nvSpPr>
        <p:spPr>
          <a:xfrm>
            <a:off x="467933" y="1081826"/>
            <a:ext cx="11256134" cy="3754874"/>
          </a:xfrm>
          <a:prstGeom prst="rect">
            <a:avLst/>
          </a:prstGeom>
          <a:solidFill>
            <a:schemeClr val="accent2">
              <a:lumMod val="20000"/>
              <a:lumOff val="80000"/>
            </a:schemeClr>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square" rtlCol="1">
            <a:spAutoFit/>
            <a:scene3d>
              <a:camera prst="orthographicFront"/>
              <a:lightRig rig="harsh" dir="t"/>
            </a:scene3d>
            <a:sp3d extrusionH="57150" prstMaterial="matte">
              <a:bevelT w="63500" h="12700" prst="angle"/>
              <a:contourClr>
                <a:schemeClr val="bg1">
                  <a:lumMod val="65000"/>
                </a:schemeClr>
              </a:contourClr>
            </a:sp3d>
          </a:bodyPr>
          <a:lstStyle/>
          <a:p>
            <a:pPr marL="0" marR="0" lvl="0" indent="0" algn="ctr" defTabSz="457200" rtl="1" eaLnBrk="1" fontAlgn="auto" latinLnBrk="0" hangingPunct="1">
              <a:lnSpc>
                <a:spcPct val="100000"/>
              </a:lnSpc>
              <a:spcBef>
                <a:spcPts val="0"/>
              </a:spcBef>
              <a:spcAft>
                <a:spcPts val="0"/>
              </a:spcAft>
              <a:buClrTx/>
              <a:buSzTx/>
              <a:buFontTx/>
              <a:buNone/>
              <a:tabLst/>
              <a:defRPr/>
            </a:pPr>
            <a:r>
              <a:rPr kumimoji="0" lang="ar-SA" sz="7200" b="1" i="0" u="none" strike="noStrike" kern="1200" cap="none" spc="0" normalizeH="0" baseline="0" noProof="0" dirty="0">
                <a:ln/>
                <a:solidFill>
                  <a:srgbClr val="969696"/>
                </a:solidFill>
                <a:effectLst/>
                <a:uLnTx/>
                <a:uFillTx/>
                <a:latin typeface="Calibri" panose="020F0502020204030204"/>
                <a:ea typeface="+mn-ea"/>
                <a:cs typeface="AL-Hosam" pitchFamily="2" charset="-78"/>
              </a:rPr>
              <a:t>الأسبوع الرابـ14ـع  عشر </a:t>
            </a:r>
          </a:p>
          <a:p>
            <a:pPr marL="0" marR="0" lvl="0" indent="0" algn="ctr" defTabSz="457200" rtl="1" eaLnBrk="1" fontAlgn="auto" latinLnBrk="0" hangingPunct="1">
              <a:lnSpc>
                <a:spcPct val="100000"/>
              </a:lnSpc>
              <a:spcBef>
                <a:spcPts val="0"/>
              </a:spcBef>
              <a:spcAft>
                <a:spcPts val="0"/>
              </a:spcAft>
              <a:buClrTx/>
              <a:buSzTx/>
              <a:buFontTx/>
              <a:buNone/>
              <a:tabLst/>
              <a:defRPr/>
            </a:pPr>
            <a:r>
              <a:rPr kumimoji="0" lang="ar-SA" sz="7200" b="1" i="0" u="none" strike="noStrike" kern="1200" cap="none" spc="0" normalizeH="0" baseline="0" noProof="0" dirty="0">
                <a:ln/>
                <a:solidFill>
                  <a:srgbClr val="969696"/>
                </a:solidFill>
                <a:effectLst/>
                <a:uLnTx/>
                <a:uFillTx/>
                <a:latin typeface="Calibri" panose="020F0502020204030204"/>
                <a:ea typeface="+mn-ea"/>
                <a:cs typeface="AL-Hosam" pitchFamily="2" charset="-78"/>
              </a:rPr>
              <a:t>من خلال جمع ورصد مخرجات برنامج:</a:t>
            </a:r>
          </a:p>
          <a:p>
            <a:pPr marL="0" marR="0" lvl="0" indent="0" algn="ctr" defTabSz="457200" rtl="1" eaLnBrk="1" fontAlgn="auto" latinLnBrk="0" hangingPunct="1">
              <a:lnSpc>
                <a:spcPct val="100000"/>
              </a:lnSpc>
              <a:spcBef>
                <a:spcPts val="0"/>
              </a:spcBef>
              <a:spcAft>
                <a:spcPts val="0"/>
              </a:spcAft>
              <a:buClrTx/>
              <a:buSzTx/>
              <a:buFontTx/>
              <a:buNone/>
              <a:tabLst/>
              <a:defRPr/>
            </a:pPr>
            <a:endParaRPr kumimoji="0" lang="ar-SA" sz="1100" b="1" i="0" u="none" strike="noStrike" kern="1200" cap="none" spc="0" normalizeH="0" baseline="0" noProof="0" dirty="0">
              <a:ln/>
              <a:solidFill>
                <a:srgbClr val="969696"/>
              </a:solidFill>
              <a:effectLst/>
              <a:uLnTx/>
              <a:uFillTx/>
              <a:latin typeface="Calibri" panose="020F0502020204030204"/>
              <a:ea typeface="+mn-ea"/>
              <a:cs typeface="AL-Hosam" pitchFamily="2" charset="-78"/>
            </a:endParaRPr>
          </a:p>
          <a:p>
            <a:pPr marL="0" marR="0" lvl="0" indent="0" algn="ctr" defTabSz="457200" rtl="1" eaLnBrk="1" fontAlgn="auto" latinLnBrk="0" hangingPunct="1">
              <a:lnSpc>
                <a:spcPct val="100000"/>
              </a:lnSpc>
              <a:spcBef>
                <a:spcPts val="0"/>
              </a:spcBef>
              <a:spcAft>
                <a:spcPts val="0"/>
              </a:spcAft>
              <a:buClrTx/>
              <a:buSzTx/>
              <a:buFontTx/>
              <a:buNone/>
              <a:tabLst/>
              <a:defRPr/>
            </a:pPr>
            <a:endParaRPr kumimoji="0" lang="ar-SA" sz="1100" b="1" i="0" u="none" strike="noStrike" kern="1200" cap="none" spc="0" normalizeH="0" baseline="0" noProof="0" dirty="0">
              <a:ln/>
              <a:solidFill>
                <a:srgbClr val="0000CC"/>
              </a:solidFill>
              <a:effectLst/>
              <a:uLnTx/>
              <a:uFillTx/>
              <a:latin typeface="Calibri" panose="020F0502020204030204"/>
              <a:ea typeface="+mn-ea"/>
              <a:cs typeface="AL-Hosam" pitchFamily="2" charset="-78"/>
            </a:endParaRPr>
          </a:p>
          <a:p>
            <a:pPr marL="0" marR="0" lvl="0" indent="0" algn="ctr" defTabSz="457200" rtl="1" eaLnBrk="1" fontAlgn="auto" latinLnBrk="0" hangingPunct="1">
              <a:lnSpc>
                <a:spcPct val="100000"/>
              </a:lnSpc>
              <a:spcBef>
                <a:spcPts val="0"/>
              </a:spcBef>
              <a:spcAft>
                <a:spcPts val="0"/>
              </a:spcAft>
              <a:buClrTx/>
              <a:buSzTx/>
              <a:buFontTx/>
              <a:buNone/>
              <a:tabLst/>
              <a:defRPr/>
            </a:pPr>
            <a:r>
              <a:rPr kumimoji="0" lang="ar-SA" sz="7200" b="1" i="0" u="none" strike="noStrike" kern="1200" cap="none" spc="0" normalizeH="0" baseline="0" noProof="0" dirty="0">
                <a:ln/>
                <a:solidFill>
                  <a:srgbClr val="0000CC"/>
                </a:solidFill>
                <a:effectLst/>
                <a:uLnTx/>
                <a:uFillTx/>
                <a:latin typeface="Calibri" panose="020F0502020204030204"/>
                <a:ea typeface="+mn-ea"/>
                <a:cs typeface="AL-Hosam" pitchFamily="2" charset="-78"/>
              </a:rPr>
              <a:t> تحسين الأداء التعليمي </a:t>
            </a:r>
            <a:r>
              <a:rPr kumimoji="0" lang="ar-SA" sz="7200" b="1" i="0" u="none" strike="noStrike" kern="1200" cap="none" spc="0" normalizeH="0" baseline="0" noProof="0" dirty="0">
                <a:ln/>
                <a:solidFill>
                  <a:srgbClr val="FF0000"/>
                </a:solidFill>
                <a:effectLst/>
                <a:uLnTx/>
                <a:uFillTx/>
                <a:latin typeface="Calibri" panose="020F0502020204030204"/>
                <a:ea typeface="+mn-ea"/>
                <a:cs typeface="AL-Hosam" pitchFamily="2" charset="-78"/>
              </a:rPr>
              <a:t>(حسِّن)</a:t>
            </a:r>
          </a:p>
        </p:txBody>
      </p:sp>
    </p:spTree>
    <p:extLst>
      <p:ext uri="{BB962C8B-B14F-4D97-AF65-F5344CB8AC3E}">
        <p14:creationId xmlns:p14="http://schemas.microsoft.com/office/powerpoint/2010/main" val="35780039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ØµÙØ±Ø© Ø°Ø§Øª ØµÙØ©">
            <a:extLst>
              <a:ext uri="{FF2B5EF4-FFF2-40B4-BE49-F238E27FC236}">
                <a16:creationId xmlns:a16="http://schemas.microsoft.com/office/drawing/2014/main" id="{51565CC6-9202-41EF-8158-A28CCDAEAA8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38748" y="277970"/>
            <a:ext cx="7114504" cy="5968284"/>
          </a:xfrm>
          <a:prstGeom prst="ellipse">
            <a:avLst/>
          </a:prstGeom>
          <a:ln w="63500" cap="rnd">
            <a:solidFill>
              <a:srgbClr val="00B050"/>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7729938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صورة 2">
            <a:extLst>
              <a:ext uri="{FF2B5EF4-FFF2-40B4-BE49-F238E27FC236}">
                <a16:creationId xmlns:a16="http://schemas.microsoft.com/office/drawing/2014/main" id="{3A4162FA-58D1-4D78-8B2B-1EF71C376DCF}"/>
              </a:ext>
            </a:extLst>
          </p:cNvPr>
          <p:cNvPicPr>
            <a:picLocks noChangeAspect="1"/>
          </p:cNvPicPr>
          <p:nvPr/>
        </p:nvPicPr>
        <p:blipFill>
          <a:blip r:embed="rId2"/>
          <a:stretch>
            <a:fillRect/>
          </a:stretch>
        </p:blipFill>
        <p:spPr>
          <a:xfrm>
            <a:off x="1349828" y="657805"/>
            <a:ext cx="8694057" cy="510436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147206364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زوايا مستديرة 1">
            <a:extLst>
              <a:ext uri="{FF2B5EF4-FFF2-40B4-BE49-F238E27FC236}">
                <a16:creationId xmlns:a16="http://schemas.microsoft.com/office/drawing/2014/main" id="{33A0C293-43A0-4E5F-86F6-CEAE1B30DD8F}"/>
              </a:ext>
            </a:extLst>
          </p:cNvPr>
          <p:cNvSpPr/>
          <p:nvPr/>
        </p:nvSpPr>
        <p:spPr>
          <a:xfrm>
            <a:off x="1949002" y="798489"/>
            <a:ext cx="9607640" cy="1815921"/>
          </a:xfrm>
          <a:prstGeom prst="roundRect">
            <a:avLst>
              <a:gd name="adj" fmla="val 50000"/>
            </a:avLst>
          </a:prstGeom>
          <a:ln>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SA" sz="8800" b="0" i="0" u="none" strike="noStrike" kern="1200" cap="none" spc="0" normalizeH="0" baseline="0" noProof="0" dirty="0">
                <a:ln>
                  <a:noFill/>
                </a:ln>
                <a:solidFill>
                  <a:srgbClr val="C00000"/>
                </a:solidFill>
                <a:effectLst/>
                <a:uLnTx/>
                <a:uFillTx/>
                <a:latin typeface="Calibri" panose="020F0502020204030204"/>
                <a:ea typeface="+mn-ea"/>
                <a:cs typeface="mohammad bold art 1" pitchFamily="2" charset="-78"/>
              </a:rPr>
              <a:t>المحور الخامس</a:t>
            </a:r>
          </a:p>
        </p:txBody>
      </p:sp>
      <p:sp>
        <p:nvSpPr>
          <p:cNvPr id="4" name="مربع نص 3">
            <a:extLst>
              <a:ext uri="{FF2B5EF4-FFF2-40B4-BE49-F238E27FC236}">
                <a16:creationId xmlns:a16="http://schemas.microsoft.com/office/drawing/2014/main" id="{200921DD-BA08-4980-B2EE-93655257EB40}"/>
              </a:ext>
            </a:extLst>
          </p:cNvPr>
          <p:cNvSpPr txBox="1"/>
          <p:nvPr/>
        </p:nvSpPr>
        <p:spPr>
          <a:xfrm>
            <a:off x="283335" y="4610635"/>
            <a:ext cx="8461421" cy="923330"/>
          </a:xfrm>
          <a:prstGeom prst="rect">
            <a:avLst/>
          </a:prstGeom>
          <a:noFill/>
        </p:spPr>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SA" sz="5400" b="0" i="0" u="none" strike="noStrike" kern="1200" cap="none" spc="0" normalizeH="0" baseline="0" noProof="0" dirty="0">
                <a:ln w="0"/>
                <a:solidFill>
                  <a:srgbClr val="00B050"/>
                </a:solidFill>
                <a:effectLst>
                  <a:outerShdw blurRad="38100" dist="19050" dir="2700000" algn="tl" rotWithShape="0">
                    <a:prstClr val="black">
                      <a:alpha val="40000"/>
                    </a:prstClr>
                  </a:outerShdw>
                </a:effectLst>
                <a:uLnTx/>
                <a:uFillTx/>
                <a:latin typeface="Calibri" panose="020F0502020204030204"/>
                <a:ea typeface="+mn-ea"/>
                <a:cs typeface="mohammad bold art 1" pitchFamily="2" charset="-78"/>
              </a:rPr>
              <a:t>المقترحات والبدائل والتوصيات</a:t>
            </a:r>
          </a:p>
        </p:txBody>
      </p:sp>
      <p:sp>
        <p:nvSpPr>
          <p:cNvPr id="5" name="مربع نص 4">
            <a:extLst>
              <a:ext uri="{FF2B5EF4-FFF2-40B4-BE49-F238E27FC236}">
                <a16:creationId xmlns:a16="http://schemas.microsoft.com/office/drawing/2014/main" id="{B9F3384F-ADE0-465C-A15E-98C5C95EC1DB}"/>
              </a:ext>
            </a:extLst>
          </p:cNvPr>
          <p:cNvSpPr txBox="1"/>
          <p:nvPr/>
        </p:nvSpPr>
        <p:spPr>
          <a:xfrm>
            <a:off x="9371527" y="382990"/>
            <a:ext cx="2820473" cy="830997"/>
          </a:xfrm>
          <a:prstGeom prst="rect">
            <a:avLst/>
          </a:prstGeom>
          <a:noFill/>
        </p:spPr>
        <p:txBody>
          <a:bodyPr wrap="square" rtlCol="1">
            <a:spAutoFit/>
          </a:bodyP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ar-SA" sz="4800" b="0" i="0" u="none" strike="noStrike" kern="1200" cap="none" spc="0" normalizeH="0" baseline="0" noProof="0" dirty="0">
                <a:ln>
                  <a:noFill/>
                </a:ln>
                <a:solidFill>
                  <a:srgbClr val="FF0000"/>
                </a:solidFill>
                <a:effectLst/>
                <a:uLnTx/>
                <a:uFillTx/>
                <a:latin typeface="Calibri" panose="020F0502020204030204"/>
                <a:ea typeface="+mn-ea"/>
                <a:cs typeface="mohammad bold art 1" pitchFamily="2" charset="-78"/>
              </a:rPr>
              <a:t>60 دقيقة</a:t>
            </a:r>
          </a:p>
        </p:txBody>
      </p:sp>
    </p:spTree>
    <p:extLst>
      <p:ext uri="{BB962C8B-B14F-4D97-AF65-F5344CB8AC3E}">
        <p14:creationId xmlns:p14="http://schemas.microsoft.com/office/powerpoint/2010/main" val="176406815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ØµÙØ±Ø© Ø°Ø§Øª ØµÙØ©">
            <a:extLst>
              <a:ext uri="{FF2B5EF4-FFF2-40B4-BE49-F238E27FC236}">
                <a16:creationId xmlns:a16="http://schemas.microsoft.com/office/drawing/2014/main" id="{70E62F18-9A3C-4A68-B394-1DA7C90CED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77446" y="1690529"/>
            <a:ext cx="4437107" cy="3798018"/>
          </a:xfrm>
          <a:prstGeom prst="rect">
            <a:avLst/>
          </a:prstGeom>
          <a:solidFill>
            <a:srgbClr val="FFFFFF">
              <a:shade val="85000"/>
            </a:srgbClr>
          </a:solidFill>
          <a:ln w="190500" cap="sq">
            <a:solidFill>
              <a:srgbClr val="D60093"/>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a:extLst/>
        </p:spPr>
      </p:pic>
    </p:spTree>
    <p:extLst>
      <p:ext uri="{BB962C8B-B14F-4D97-AF65-F5344CB8AC3E}">
        <p14:creationId xmlns:p14="http://schemas.microsoft.com/office/powerpoint/2010/main" val="17438588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AutoShape 2" descr="ØµÙØ±Ø© Ø°Ø§Øª ØµÙØ©">
            <a:extLst>
              <a:ext uri="{FF2B5EF4-FFF2-40B4-BE49-F238E27FC236}">
                <a16:creationId xmlns:a16="http://schemas.microsoft.com/office/drawing/2014/main" id="{BD86C68F-137B-4F2A-99EE-B628D74E674D}"/>
              </a:ext>
            </a:extLst>
          </p:cNvPr>
          <p:cNvSpPr>
            <a:spLocks noChangeAspect="1" noChangeArrowheads="1"/>
          </p:cNvSpPr>
          <p:nvPr/>
        </p:nvSpPr>
        <p:spPr bwMode="auto">
          <a:xfrm>
            <a:off x="5943600" y="32766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ar-SA"/>
          </a:p>
        </p:txBody>
      </p:sp>
      <p:sp>
        <p:nvSpPr>
          <p:cNvPr id="3" name="مستطيل 2">
            <a:extLst>
              <a:ext uri="{FF2B5EF4-FFF2-40B4-BE49-F238E27FC236}">
                <a16:creationId xmlns:a16="http://schemas.microsoft.com/office/drawing/2014/main" id="{68A9EE75-82A0-40C4-B33A-7B132560BD3C}"/>
              </a:ext>
            </a:extLst>
          </p:cNvPr>
          <p:cNvSpPr/>
          <p:nvPr/>
        </p:nvSpPr>
        <p:spPr>
          <a:xfrm>
            <a:off x="4535509" y="-528033"/>
            <a:ext cx="3425781" cy="6857999"/>
          </a:xfrm>
          <a:prstGeom prst="rect">
            <a:avLst/>
          </a:prstGeom>
          <a:solidFill>
            <a:srgbClr val="CCCC00"/>
          </a:solidFill>
          <a:ln w="34925">
            <a:noFill/>
          </a:ln>
          <a:effectLst>
            <a:outerShdw blurRad="127000" dist="38100" dir="2700000" algn="ctr">
              <a:srgbClr val="000000">
                <a:alpha val="45000"/>
              </a:srgbClr>
            </a:outerShdw>
          </a:effectLst>
          <a:scene3d>
            <a:camera prst="perspectiveFront" fov="2700000">
              <a:rot lat="20376000" lon="1938000" rev="20112001"/>
            </a:camera>
            <a:lightRig rig="soft" dir="t">
              <a:rot lat="0" lon="0" rev="0"/>
            </a:lightRig>
          </a:scene3d>
          <a:sp3d prstMaterial="translucentPowder">
            <a:bevelT w="203200" h="50800" prst="softRound"/>
          </a:sp3d>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a:lnSpc>
                <a:spcPct val="150000"/>
              </a:lnSpc>
            </a:pPr>
            <a:r>
              <a:rPr lang="ar-SA" sz="2400" dirty="0">
                <a:solidFill>
                  <a:schemeClr val="tx1"/>
                </a:solidFill>
                <a:cs typeface="AL-Mateen" pitchFamily="1" charset="-78"/>
              </a:rPr>
              <a:t>لقاء الشؤون التعليمية</a:t>
            </a:r>
          </a:p>
          <a:p>
            <a:pPr algn="ctr">
              <a:lnSpc>
                <a:spcPct val="150000"/>
              </a:lnSpc>
            </a:pPr>
            <a:r>
              <a:rPr lang="ar-SA" sz="2400" dirty="0">
                <a:solidFill>
                  <a:schemeClr val="tx1"/>
                </a:solidFill>
                <a:cs typeface="AL-Mateen" pitchFamily="1" charset="-78"/>
              </a:rPr>
              <a:t>إدارة الإشراف التربوي</a:t>
            </a:r>
          </a:p>
          <a:p>
            <a:pPr algn="ctr">
              <a:lnSpc>
                <a:spcPct val="150000"/>
              </a:lnSpc>
            </a:pPr>
            <a:r>
              <a:rPr lang="ar-SA" sz="2400" dirty="0">
                <a:solidFill>
                  <a:schemeClr val="tx1"/>
                </a:solidFill>
                <a:cs typeface="AL-Mateen" pitchFamily="1" charset="-78"/>
              </a:rPr>
              <a:t>قسم الصفوف الأولية</a:t>
            </a:r>
          </a:p>
          <a:p>
            <a:pPr algn="ctr">
              <a:lnSpc>
                <a:spcPct val="150000"/>
              </a:lnSpc>
            </a:pPr>
            <a:r>
              <a:rPr lang="ar-SA" sz="2400" dirty="0">
                <a:solidFill>
                  <a:schemeClr val="tx1"/>
                </a:solidFill>
                <a:cs typeface="AL-Mateen" pitchFamily="1" charset="-78"/>
              </a:rPr>
              <a:t>(بنين - بنات)</a:t>
            </a:r>
          </a:p>
          <a:p>
            <a:pPr algn="ctr">
              <a:lnSpc>
                <a:spcPct val="150000"/>
              </a:lnSpc>
            </a:pPr>
            <a:r>
              <a:rPr lang="ar-SA" sz="2400" dirty="0">
                <a:solidFill>
                  <a:schemeClr val="tx1"/>
                </a:solidFill>
                <a:cs typeface="AL-Mateen" pitchFamily="1" charset="-78"/>
              </a:rPr>
              <a:t>1440/1439هـ القصيم</a:t>
            </a:r>
          </a:p>
          <a:p>
            <a:pPr algn="ctr">
              <a:lnSpc>
                <a:spcPct val="150000"/>
              </a:lnSpc>
            </a:pPr>
            <a:r>
              <a:rPr lang="ar-SA" sz="2400" dirty="0">
                <a:solidFill>
                  <a:schemeClr val="tx1"/>
                </a:solidFill>
                <a:cs typeface="AL-Mateen" pitchFamily="1" charset="-78"/>
              </a:rPr>
              <a:t>5-7 /2/ 1440هـ</a:t>
            </a:r>
          </a:p>
          <a:p>
            <a:pPr algn="ctr">
              <a:lnSpc>
                <a:spcPct val="150000"/>
              </a:lnSpc>
            </a:pPr>
            <a:r>
              <a:rPr lang="ar-SA" sz="2400" dirty="0">
                <a:solidFill>
                  <a:schemeClr val="tx1"/>
                </a:solidFill>
                <a:cs typeface="AL-Mateen" pitchFamily="1" charset="-78"/>
              </a:rPr>
              <a:t>الإدارة العامة للتعليم</a:t>
            </a:r>
          </a:p>
          <a:p>
            <a:pPr algn="ctr">
              <a:lnSpc>
                <a:spcPct val="150000"/>
              </a:lnSpc>
            </a:pPr>
            <a:r>
              <a:rPr lang="ar-SA" sz="2400" dirty="0">
                <a:solidFill>
                  <a:schemeClr val="tx1"/>
                </a:solidFill>
                <a:cs typeface="AL-Mateen" pitchFamily="1" charset="-78"/>
              </a:rPr>
              <a:t>تبوك</a:t>
            </a:r>
          </a:p>
          <a:p>
            <a:pPr algn="ctr">
              <a:lnSpc>
                <a:spcPct val="150000"/>
              </a:lnSpc>
            </a:pPr>
            <a:r>
              <a:rPr lang="ar-SA" sz="2400" dirty="0">
                <a:solidFill>
                  <a:schemeClr val="tx1"/>
                </a:solidFill>
                <a:cs typeface="AL-Mateen" pitchFamily="1" charset="-78"/>
              </a:rPr>
              <a:t>1440/1439هـ</a:t>
            </a:r>
          </a:p>
          <a:p>
            <a:pPr algn="ctr">
              <a:lnSpc>
                <a:spcPct val="150000"/>
              </a:lnSpc>
            </a:pPr>
            <a:r>
              <a:rPr lang="ar-SA" sz="2400" dirty="0">
                <a:solidFill>
                  <a:schemeClr val="tx1"/>
                </a:solidFill>
                <a:cs typeface="Farsi Simple Bold" panose="02010400000000000000" pitchFamily="2" charset="-78"/>
              </a:rPr>
              <a:t>عبدالهادي بن علي الصقير</a:t>
            </a:r>
          </a:p>
          <a:p>
            <a:pPr algn="ctr">
              <a:lnSpc>
                <a:spcPct val="150000"/>
              </a:lnSpc>
            </a:pPr>
            <a:r>
              <a:rPr lang="ar-SA" sz="2400" dirty="0">
                <a:solidFill>
                  <a:schemeClr val="tx1"/>
                </a:solidFill>
                <a:cs typeface="Farsi Simple Bold" panose="02010400000000000000" pitchFamily="2" charset="-78"/>
              </a:rPr>
              <a:t>فاطمة بنت عواد الجوهري</a:t>
            </a:r>
          </a:p>
        </p:txBody>
      </p:sp>
    </p:spTree>
    <p:extLst>
      <p:ext uri="{BB962C8B-B14F-4D97-AF65-F5344CB8AC3E}">
        <p14:creationId xmlns:p14="http://schemas.microsoft.com/office/powerpoint/2010/main" val="236990716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a16="http://schemas.microsoft.com/office/drawing/2014/main" id="{599CFB8D-CE14-4E09-98F2-70D48CDA3571}"/>
              </a:ext>
            </a:extLst>
          </p:cNvPr>
          <p:cNvSpPr/>
          <p:nvPr/>
        </p:nvSpPr>
        <p:spPr>
          <a:xfrm>
            <a:off x="563450" y="612557"/>
            <a:ext cx="11065099" cy="4847481"/>
          </a:xfrm>
          <a:prstGeom prst="rect">
            <a:avLst/>
          </a:prstGeom>
          <a:solidFill>
            <a:srgbClr val="CCECFF"/>
          </a:solidFill>
          <a:ln>
            <a:solidFill>
              <a:srgbClr val="D60093"/>
            </a:solid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marL="0" marR="0" lvl="0" indent="0" algn="justLow" defTabSz="457200" rtl="1" eaLnBrk="1" fontAlgn="auto" latinLnBrk="0" hangingPunct="1">
              <a:lnSpc>
                <a:spcPct val="150000"/>
              </a:lnSpc>
              <a:spcBef>
                <a:spcPts val="0"/>
              </a:spcBef>
              <a:spcAft>
                <a:spcPts val="0"/>
              </a:spcAft>
              <a:buClrTx/>
              <a:buSzTx/>
              <a:buFontTx/>
              <a:buNone/>
              <a:tabLst/>
              <a:defRPr/>
            </a:pPr>
            <a:r>
              <a:rPr kumimoji="0" lang="ar-SA" sz="2400" b="0" i="0" u="none" strike="noStrike" kern="1200" cap="none" spc="0" normalizeH="0" baseline="0" noProof="0" dirty="0">
                <a:ln>
                  <a:noFill/>
                </a:ln>
                <a:solidFill>
                  <a:srgbClr val="204B72"/>
                </a:solidFill>
                <a:effectLst/>
                <a:uLnTx/>
                <a:uFillTx/>
                <a:latin typeface="arial" panose="020B0604020202020204" pitchFamily="34" charset="0"/>
                <a:ea typeface="+mn-ea"/>
                <a:cs typeface="mohammad bold art 1" pitchFamily="2" charset="-78"/>
              </a:rPr>
              <a:t>معالجة مشكلة التأخر الدراسي لدى أبنائنا تتطلب منا الاستعانة بالأساليب التربوية الحديثة، والقائمة على العلم، فهي المنار الذي يمكن أن نهتدي بها للوصول إليه كي يحقق أبناؤنا التقدم المنشود.</a:t>
            </a:r>
          </a:p>
          <a:p>
            <a:pPr marL="0" marR="0" lvl="0" indent="0" algn="justLow" defTabSz="457200" rtl="1" eaLnBrk="1" fontAlgn="auto" latinLnBrk="0" hangingPunct="1">
              <a:lnSpc>
                <a:spcPct val="100000"/>
              </a:lnSpc>
              <a:spcBef>
                <a:spcPts val="0"/>
              </a:spcBef>
              <a:spcAft>
                <a:spcPts val="0"/>
              </a:spcAft>
              <a:buClrTx/>
              <a:buSzTx/>
              <a:buFontTx/>
              <a:buNone/>
              <a:tabLst/>
              <a:defRPr/>
            </a:pPr>
            <a:endParaRPr kumimoji="0" lang="ar-SA" sz="2400" b="0" i="0" u="none" strike="noStrike" kern="1200" cap="none" spc="0" normalizeH="0" baseline="0" noProof="0" dirty="0">
              <a:ln>
                <a:noFill/>
              </a:ln>
              <a:solidFill>
                <a:srgbClr val="204B72"/>
              </a:solidFill>
              <a:effectLst/>
              <a:uLnTx/>
              <a:uFillTx/>
              <a:latin typeface="arial" panose="020B0604020202020204" pitchFamily="34" charset="0"/>
              <a:ea typeface="+mn-ea"/>
              <a:cs typeface="mohammad bold art 1" pitchFamily="2" charset="-78"/>
            </a:endParaRPr>
          </a:p>
          <a:p>
            <a:pPr marL="0" marR="0" lvl="0" indent="0" algn="r" defTabSz="457200" rtl="1" eaLnBrk="1" fontAlgn="auto" latinLnBrk="0" hangingPunct="1">
              <a:lnSpc>
                <a:spcPct val="150000"/>
              </a:lnSpc>
              <a:spcBef>
                <a:spcPts val="0"/>
              </a:spcBef>
              <a:spcAft>
                <a:spcPts val="0"/>
              </a:spcAft>
              <a:buClrTx/>
              <a:buSzTx/>
              <a:buFontTx/>
              <a:buNone/>
              <a:tabLst/>
              <a:defRPr/>
            </a:pPr>
            <a:r>
              <a:rPr kumimoji="0" lang="ar-SA" sz="2400" b="0" i="0" u="none" strike="noStrike" kern="1200" cap="none" spc="0" normalizeH="0" baseline="0" noProof="0" dirty="0">
                <a:ln>
                  <a:noFill/>
                </a:ln>
                <a:solidFill>
                  <a:srgbClr val="204B72"/>
                </a:solidFill>
                <a:effectLst/>
                <a:uLnTx/>
                <a:uFillTx/>
                <a:latin typeface="arial" panose="020B0604020202020204" pitchFamily="34" charset="0"/>
                <a:ea typeface="+mn-ea"/>
                <a:cs typeface="mohammad bold art 1" pitchFamily="2" charset="-78"/>
              </a:rPr>
              <a:t> </a:t>
            </a:r>
            <a:r>
              <a:rPr kumimoji="0" lang="ar-SA" sz="2400" b="0" i="0" u="none" strike="noStrike" kern="1200" cap="none" spc="0" normalizeH="0" baseline="0" noProof="0" dirty="0">
                <a:ln>
                  <a:noFill/>
                </a:ln>
                <a:solidFill>
                  <a:srgbClr val="009242"/>
                </a:solidFill>
                <a:effectLst/>
                <a:uLnTx/>
                <a:uFillTx/>
                <a:latin typeface="arial" panose="020B0604020202020204" pitchFamily="34" charset="0"/>
                <a:ea typeface="+mn-ea"/>
                <a:cs typeface="mohammad bold art 1" pitchFamily="2" charset="-78"/>
              </a:rPr>
              <a:t>وهذا بدوره يتطلب منا أن الإجابة على الأسئلة التالية:</a:t>
            </a:r>
            <a:br>
              <a:rPr kumimoji="0" lang="ar-SA" sz="2400" b="0" i="0" u="none" strike="noStrike" kern="1200" cap="none" spc="0" normalizeH="0" baseline="0" noProof="0" dirty="0">
                <a:ln>
                  <a:noFill/>
                </a:ln>
                <a:solidFill>
                  <a:srgbClr val="204B72"/>
                </a:solidFill>
                <a:effectLst/>
                <a:uLnTx/>
                <a:uFillTx/>
                <a:latin typeface="Simplified Arabic" panose="02020603050405020304" pitchFamily="18" charset="-78"/>
                <a:ea typeface="+mn-ea"/>
                <a:cs typeface="mohammad bold art 1" pitchFamily="2" charset="-78"/>
              </a:rPr>
            </a:br>
            <a:r>
              <a:rPr kumimoji="0" lang="ar-SA" sz="2400" b="0" i="0" u="none" strike="noStrike" kern="1200" cap="none" spc="0" normalizeH="0" baseline="0" noProof="0" dirty="0">
                <a:ln>
                  <a:noFill/>
                </a:ln>
                <a:solidFill>
                  <a:srgbClr val="C00000"/>
                </a:solidFill>
                <a:effectLst/>
                <a:uLnTx/>
                <a:uFillTx/>
                <a:latin typeface="arial" panose="020B0604020202020204" pitchFamily="34" charset="0"/>
                <a:ea typeface="+mn-ea"/>
                <a:cs typeface="mohammad bold art 1" pitchFamily="2" charset="-78"/>
              </a:rPr>
              <a:t>1. كيف نحدد التأخر الدراسي ؟</a:t>
            </a:r>
            <a:br>
              <a:rPr kumimoji="0" lang="ar-SA" sz="2400" b="0" i="0" u="none" strike="noStrike" kern="1200" cap="none" spc="0" normalizeH="0" baseline="0" noProof="0" dirty="0">
                <a:ln>
                  <a:noFill/>
                </a:ln>
                <a:solidFill>
                  <a:srgbClr val="C00000"/>
                </a:solidFill>
                <a:effectLst/>
                <a:uLnTx/>
                <a:uFillTx/>
                <a:latin typeface="Simplified Arabic" panose="02020603050405020304" pitchFamily="18" charset="-78"/>
                <a:ea typeface="+mn-ea"/>
                <a:cs typeface="mohammad bold art 1" pitchFamily="2" charset="-78"/>
              </a:rPr>
            </a:br>
            <a:r>
              <a:rPr kumimoji="0" lang="ar-SA" sz="2400" b="0" i="0" u="none" strike="noStrike" kern="1200" cap="none" spc="0" normalizeH="0" baseline="0" noProof="0" dirty="0">
                <a:ln>
                  <a:noFill/>
                </a:ln>
                <a:solidFill>
                  <a:srgbClr val="C00000"/>
                </a:solidFill>
                <a:effectLst/>
                <a:uLnTx/>
                <a:uFillTx/>
                <a:latin typeface="Simplified Arabic" panose="02020603050405020304" pitchFamily="18" charset="-78"/>
                <a:ea typeface="+mn-ea"/>
                <a:cs typeface="mohammad bold art 1" pitchFamily="2" charset="-78"/>
              </a:rPr>
              <a:t>2. </a:t>
            </a:r>
            <a:r>
              <a:rPr kumimoji="0" lang="ar-SA" sz="2400" b="0" i="0" u="none" strike="noStrike" kern="1200" cap="none" spc="0" normalizeH="0" baseline="0" noProof="0" dirty="0">
                <a:ln>
                  <a:noFill/>
                </a:ln>
                <a:solidFill>
                  <a:srgbClr val="C00000"/>
                </a:solidFill>
                <a:effectLst/>
                <a:uLnTx/>
                <a:uFillTx/>
                <a:latin typeface="arial" panose="020B0604020202020204" pitchFamily="34" charset="0"/>
                <a:ea typeface="+mn-ea"/>
                <a:cs typeface="mohammad bold art 1" pitchFamily="2" charset="-78"/>
              </a:rPr>
              <a:t>ما هي أنواع التأخر الدراسي؟</a:t>
            </a:r>
            <a:endParaRPr kumimoji="0" lang="ar-SA" sz="2400" b="0" i="0" u="none" strike="noStrike" kern="1200" cap="none" spc="0" normalizeH="0" baseline="0" noProof="0" dirty="0">
              <a:ln>
                <a:noFill/>
              </a:ln>
              <a:solidFill>
                <a:srgbClr val="C00000"/>
              </a:solidFill>
              <a:effectLst/>
              <a:uLnTx/>
              <a:uFillTx/>
              <a:latin typeface="Simplified Arabic" panose="02020603050405020304" pitchFamily="18" charset="-78"/>
              <a:ea typeface="+mn-ea"/>
              <a:cs typeface="mohammad bold art 1" pitchFamily="2" charset="-78"/>
            </a:endParaRPr>
          </a:p>
          <a:p>
            <a:pPr marL="0" marR="0" lvl="0" indent="0" algn="r" defTabSz="457200" rtl="1" eaLnBrk="1" fontAlgn="auto" latinLnBrk="0" hangingPunct="1">
              <a:lnSpc>
                <a:spcPct val="150000"/>
              </a:lnSpc>
              <a:spcBef>
                <a:spcPts val="0"/>
              </a:spcBef>
              <a:spcAft>
                <a:spcPts val="0"/>
              </a:spcAft>
              <a:buClrTx/>
              <a:buSzTx/>
              <a:buFontTx/>
              <a:buNone/>
              <a:tabLst/>
              <a:defRPr/>
            </a:pPr>
            <a:r>
              <a:rPr kumimoji="0" lang="ar-SA" sz="2400" b="0" i="0" u="none" strike="noStrike" kern="1200" cap="none" spc="0" normalizeH="0" baseline="0" noProof="0" dirty="0">
                <a:ln>
                  <a:noFill/>
                </a:ln>
                <a:solidFill>
                  <a:srgbClr val="C00000"/>
                </a:solidFill>
                <a:effectLst/>
                <a:uLnTx/>
                <a:uFillTx/>
                <a:latin typeface="arial" panose="020B0604020202020204" pitchFamily="34" charset="0"/>
                <a:ea typeface="+mn-ea"/>
                <a:cs typeface="mohammad bold art 1" pitchFamily="2" charset="-78"/>
              </a:rPr>
              <a:t>3. ما هي مسببات التأخر الدراسي ؟</a:t>
            </a:r>
            <a:br>
              <a:rPr kumimoji="0" lang="ar-SA" sz="2400" b="0" i="0" u="none" strike="noStrike" kern="1200" cap="none" spc="0" normalizeH="0" baseline="0" noProof="0" dirty="0">
                <a:ln>
                  <a:noFill/>
                </a:ln>
                <a:solidFill>
                  <a:srgbClr val="C00000"/>
                </a:solidFill>
                <a:effectLst/>
                <a:uLnTx/>
                <a:uFillTx/>
                <a:latin typeface="Simplified Arabic" panose="02020603050405020304" pitchFamily="18" charset="-78"/>
                <a:ea typeface="+mn-ea"/>
                <a:cs typeface="mohammad bold art 1" pitchFamily="2" charset="-78"/>
              </a:rPr>
            </a:br>
            <a:r>
              <a:rPr kumimoji="0" lang="ar-SA" sz="2400" b="0" i="0" u="none" strike="noStrike" kern="1200" cap="none" spc="0" normalizeH="0" baseline="0" noProof="0" dirty="0">
                <a:ln>
                  <a:noFill/>
                </a:ln>
                <a:solidFill>
                  <a:srgbClr val="C00000"/>
                </a:solidFill>
                <a:effectLst/>
                <a:uLnTx/>
                <a:uFillTx/>
                <a:latin typeface="arial" panose="020B0604020202020204" pitchFamily="34" charset="0"/>
                <a:ea typeface="+mn-ea"/>
                <a:cs typeface="mohammad bold art 1" pitchFamily="2" charset="-78"/>
              </a:rPr>
              <a:t>4. كيف يمكن علاج التأخر الدراسي ؟</a:t>
            </a:r>
            <a:endParaRPr kumimoji="0" lang="ar-SA" sz="2400" b="0" i="0" u="none" strike="noStrike" kern="1200" cap="none" spc="0" normalizeH="0" baseline="0" noProof="0" dirty="0">
              <a:ln>
                <a:noFill/>
              </a:ln>
              <a:solidFill>
                <a:srgbClr val="C00000"/>
              </a:solidFill>
              <a:effectLst/>
              <a:uLnTx/>
              <a:uFillTx/>
              <a:latin typeface="Simplified Arabic" panose="02020603050405020304" pitchFamily="18" charset="-78"/>
              <a:ea typeface="+mn-ea"/>
              <a:cs typeface="mohammad bold art 1" pitchFamily="2" charset="-78"/>
            </a:endParaRPr>
          </a:p>
        </p:txBody>
      </p:sp>
    </p:spTree>
    <p:extLst>
      <p:ext uri="{BB962C8B-B14F-4D97-AF65-F5344CB8AC3E}">
        <p14:creationId xmlns:p14="http://schemas.microsoft.com/office/powerpoint/2010/main" val="18598485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مربع نص 3">
            <a:extLst>
              <a:ext uri="{FF2B5EF4-FFF2-40B4-BE49-F238E27FC236}">
                <a16:creationId xmlns:a16="http://schemas.microsoft.com/office/drawing/2014/main" id="{DE78CCC1-5DFD-4BD8-AE2A-F466AB68A006}"/>
              </a:ext>
            </a:extLst>
          </p:cNvPr>
          <p:cNvSpPr txBox="1"/>
          <p:nvPr/>
        </p:nvSpPr>
        <p:spPr>
          <a:xfrm>
            <a:off x="319215" y="1799735"/>
            <a:ext cx="11553569" cy="4208844"/>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1">
            <a:spAutoFit/>
          </a:bodyPr>
          <a:lstStyle/>
          <a:p>
            <a:pPr marL="342900" indent="-342900" algn="justLow" rtl="1">
              <a:lnSpc>
                <a:spcPct val="150000"/>
              </a:lnSpc>
              <a:buFont typeface="Wingdings" panose="05000000000000000000" pitchFamily="2" charset="2"/>
              <a:buChar char="v"/>
            </a:pPr>
            <a:r>
              <a:rPr lang="ar-SA" sz="2000" dirty="0">
                <a:cs typeface="mohammad bold art 1" pitchFamily="2" charset="-78"/>
              </a:rPr>
              <a:t>يقصد بالتصميم في مضمونه العام، تصور عقلي وصفي لإجراءات وعمليات وممارسات خاصة بقصد الحصول على مردود عملي منظم ومؤطر وفق حدود زمانية ومكانية معينة قابلة للتعديل والتطوير، يقوم على التفاعل فيما بينه كي يُنتج مكون خطي على هيئة شكل هندسي تشرح جزيئاته أوصاف لفظية تقودنا إلى مهام عملية خلاصتها نتائج تكون هي الواقع الذي سنشاهده أو نعيشه أو نقدمه.</a:t>
            </a:r>
          </a:p>
          <a:p>
            <a:pPr marL="342900" indent="-342900" algn="justLow" rtl="1">
              <a:lnSpc>
                <a:spcPct val="150000"/>
              </a:lnSpc>
              <a:buFont typeface="Wingdings" panose="05000000000000000000" pitchFamily="2" charset="2"/>
              <a:buChar char="v"/>
            </a:pPr>
            <a:endParaRPr lang="ar-SA" sz="2000" dirty="0">
              <a:cs typeface="mohammad bold art 1" pitchFamily="2" charset="-78"/>
            </a:endParaRPr>
          </a:p>
          <a:p>
            <a:pPr marL="342900" indent="-342900" algn="justLow" rtl="1">
              <a:lnSpc>
                <a:spcPct val="150000"/>
              </a:lnSpc>
              <a:buFont typeface="Wingdings" panose="05000000000000000000" pitchFamily="2" charset="2"/>
              <a:buChar char="v"/>
            </a:pPr>
            <a:r>
              <a:rPr lang="ar-SA" sz="2000" dirty="0">
                <a:cs typeface="mohammad bold art 1" pitchFamily="2" charset="-78"/>
              </a:rPr>
              <a:t>التصميم التعليمي جزء لا يتجزأ من ممارسات هادفة تحقق في حيثياتها إنشاء خبرة تعليمية تجعل عملية اكتساب المعرفة فعالة وجاذبة، بدءًا من تحديد الحالة التعليمية للطالب واحتياجاته، مرورًا بتحديد الأهداف التي تسعى المنظومة التعليمية كاملة الوصول إليها من عمليات التعليم، وانتهاءً بالنتائج والقرارات التي تتشكل من خلالها حياة الطالب وتتحدد توجهاته ويبدأ والديه في رسم مستقبله.</a:t>
            </a:r>
          </a:p>
        </p:txBody>
      </p:sp>
      <p:sp>
        <p:nvSpPr>
          <p:cNvPr id="5" name="مستطيل 4">
            <a:extLst>
              <a:ext uri="{FF2B5EF4-FFF2-40B4-BE49-F238E27FC236}">
                <a16:creationId xmlns:a16="http://schemas.microsoft.com/office/drawing/2014/main" id="{7B782B37-7513-4BDC-9C4F-9349CA8BD6E4}"/>
              </a:ext>
            </a:extLst>
          </p:cNvPr>
          <p:cNvSpPr/>
          <p:nvPr/>
        </p:nvSpPr>
        <p:spPr>
          <a:xfrm>
            <a:off x="0" y="505403"/>
            <a:ext cx="12192000" cy="914400"/>
          </a:xfrm>
          <a:prstGeom prst="rect">
            <a:avLst/>
          </a:prstGeom>
          <a:solidFill>
            <a:srgbClr val="00B05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soft" dir="t">
                <a:rot lat="0" lon="0" rev="15600000"/>
              </a:lightRig>
            </a:scene3d>
            <a:sp3d extrusionH="57150" prstMaterial="softEdge">
              <a:bevelT w="25400" h="38100"/>
            </a:sp3d>
          </a:bodyPr>
          <a:lstStyle/>
          <a:p>
            <a:pPr algn="ctr"/>
            <a:r>
              <a:rPr lang="ar-SA" sz="6600" b="1" dirty="0">
                <a:ln/>
                <a:solidFill>
                  <a:schemeClr val="bg1"/>
                </a:solidFill>
                <a:latin typeface="ae_Ouhod" panose="020B0803030604020204" pitchFamily="34" charset="-78"/>
                <a:cs typeface="mohammad bold art 1" pitchFamily="2" charset="-78"/>
              </a:rPr>
              <a:t>التصميم</a:t>
            </a:r>
          </a:p>
        </p:txBody>
      </p:sp>
    </p:spTree>
    <p:extLst>
      <p:ext uri="{BB962C8B-B14F-4D97-AF65-F5344CB8AC3E}">
        <p14:creationId xmlns:p14="http://schemas.microsoft.com/office/powerpoint/2010/main" val="414196247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a16="http://schemas.microsoft.com/office/drawing/2014/main" id="{C5E1A4A3-1E07-4C54-85B4-199662260266}"/>
              </a:ext>
            </a:extLst>
          </p:cNvPr>
          <p:cNvSpPr/>
          <p:nvPr/>
        </p:nvSpPr>
        <p:spPr>
          <a:xfrm>
            <a:off x="0" y="222068"/>
            <a:ext cx="12192000" cy="914400"/>
          </a:xfrm>
          <a:prstGeom prst="rect">
            <a:avLst/>
          </a:prstGeom>
          <a:solidFill>
            <a:srgbClr val="FFFF99"/>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2">
            <a:schemeClr val="accent1">
              <a:shade val="50000"/>
            </a:schemeClr>
          </a:lnRef>
          <a:fillRef idx="1">
            <a:schemeClr val="accent1"/>
          </a:fillRef>
          <a:effectRef idx="0">
            <a:schemeClr val="accent1"/>
          </a:effectRef>
          <a:fontRef idx="minor">
            <a:schemeClr val="lt1"/>
          </a:fontRef>
        </p:style>
        <p:txBody>
          <a:bodyPr rtlCol="1" anchor="ctr">
            <a:scene3d>
              <a:camera prst="orthographicFront"/>
              <a:lightRig rig="soft" dir="t">
                <a:rot lat="0" lon="0" rev="15600000"/>
              </a:lightRig>
            </a:scene3d>
            <a:sp3d extrusionH="57150" prstMaterial="softEdge">
              <a:bevelT w="25400" h="38100"/>
            </a:sp3d>
          </a:bodyPr>
          <a:lstStyle/>
          <a:p>
            <a:pPr algn="ctr"/>
            <a:r>
              <a:rPr lang="ar-SA" sz="4800" b="1" dirty="0">
                <a:ln w="13462">
                  <a:solidFill>
                    <a:schemeClr val="bg1"/>
                  </a:solidFill>
                  <a:prstDash val="solid"/>
                </a:ln>
                <a:solidFill>
                  <a:schemeClr val="tx1">
                    <a:lumMod val="85000"/>
                    <a:lumOff val="15000"/>
                  </a:schemeClr>
                </a:solidFill>
                <a:effectLst>
                  <a:outerShdw dist="38100" dir="2700000" algn="bl" rotWithShape="0">
                    <a:schemeClr val="accent5"/>
                  </a:outerShdw>
                </a:effectLst>
                <a:latin typeface="ae_Ouhod" panose="020B0803030604020204" pitchFamily="34" charset="-78"/>
                <a:cs typeface="mohammad bold art 1" pitchFamily="2" charset="-78"/>
              </a:rPr>
              <a:t>تصميم خطة البرنامج العلاجي للتأخر الدراسي</a:t>
            </a:r>
          </a:p>
        </p:txBody>
      </p:sp>
      <p:sp>
        <p:nvSpPr>
          <p:cNvPr id="3" name="مربع نص 2">
            <a:extLst>
              <a:ext uri="{FF2B5EF4-FFF2-40B4-BE49-F238E27FC236}">
                <a16:creationId xmlns:a16="http://schemas.microsoft.com/office/drawing/2014/main" id="{A2A99DB6-8B41-4527-AE71-8DF169A9BF2D}"/>
              </a:ext>
            </a:extLst>
          </p:cNvPr>
          <p:cNvSpPr txBox="1"/>
          <p:nvPr/>
        </p:nvSpPr>
        <p:spPr>
          <a:xfrm>
            <a:off x="319215" y="1252378"/>
            <a:ext cx="11553569" cy="3978012"/>
          </a:xfrm>
          <a:prstGeom prst="rect">
            <a:avLst/>
          </a:prstGeom>
          <a:ln>
            <a:noFill/>
          </a:ln>
        </p:spPr>
        <p:style>
          <a:lnRef idx="2">
            <a:schemeClr val="accent2"/>
          </a:lnRef>
          <a:fillRef idx="1">
            <a:schemeClr val="lt1"/>
          </a:fillRef>
          <a:effectRef idx="0">
            <a:schemeClr val="accent2"/>
          </a:effectRef>
          <a:fontRef idx="minor">
            <a:schemeClr val="dk1"/>
          </a:fontRef>
        </p:style>
        <p:txBody>
          <a:bodyPr wrap="square" rtlCol="1">
            <a:spAutoFit/>
            <a:scene3d>
              <a:camera prst="orthographicFront"/>
              <a:lightRig rig="harsh" dir="t"/>
            </a:scene3d>
            <a:sp3d extrusionH="57150" prstMaterial="matte">
              <a:bevelT w="63500" h="12700" prst="angle"/>
              <a:contourClr>
                <a:schemeClr val="bg1">
                  <a:lumMod val="65000"/>
                </a:schemeClr>
              </a:contourClr>
            </a:sp3d>
          </a:bodyPr>
          <a:lstStyle/>
          <a:p>
            <a:pPr marL="342900" indent="-342900" algn="justLow" rtl="1">
              <a:lnSpc>
                <a:spcPct val="150000"/>
              </a:lnSpc>
              <a:buFont typeface="Wingdings" panose="05000000000000000000" pitchFamily="2" charset="2"/>
              <a:buChar char="q"/>
            </a:pPr>
            <a:endParaRPr lang="ar-SA" sz="2000" b="1" dirty="0">
              <a:ln/>
              <a:solidFill>
                <a:schemeClr val="accent3"/>
              </a:solidFill>
              <a:cs typeface="mohammad bold art 1" pitchFamily="2" charset="-78"/>
            </a:endParaRPr>
          </a:p>
          <a:p>
            <a:pPr marL="342900" indent="-342900" algn="justLow" rtl="1">
              <a:lnSpc>
                <a:spcPct val="150000"/>
              </a:lnSpc>
              <a:buFont typeface="Wingdings" panose="05000000000000000000" pitchFamily="2" charset="2"/>
              <a:buChar char="q"/>
            </a:pPr>
            <a:r>
              <a:rPr lang="ar-SA" sz="2800" b="1" dirty="0">
                <a:ln/>
                <a:solidFill>
                  <a:srgbClr val="660033"/>
                </a:solidFill>
                <a:cs typeface="mohammad bold art 1" pitchFamily="2" charset="-78"/>
              </a:rPr>
              <a:t>التأخر الدراسي الوظيفي:</a:t>
            </a:r>
          </a:p>
          <a:p>
            <a:pPr algn="r">
              <a:tabLst>
                <a:tab pos="10675938" algn="l"/>
                <a:tab pos="10766425" algn="l"/>
                <a:tab pos="10947400" algn="l"/>
              </a:tabLst>
            </a:pPr>
            <a:r>
              <a:rPr lang="ar-SA" sz="2800" b="1" dirty="0">
                <a:ln>
                  <a:solidFill>
                    <a:schemeClr val="tx1"/>
                  </a:solidFill>
                </a:ln>
                <a:solidFill>
                  <a:schemeClr val="accent3"/>
                </a:solidFill>
                <a:latin typeface="arial" panose="020B0604020202020204" pitchFamily="34" charset="0"/>
                <a:cs typeface="mohammad bold art 1" pitchFamily="2" charset="-78"/>
              </a:rPr>
              <a:t>تدني مستوى القدرات الخاصة اللازمة لعملية لعمليات التحصيل الدراسي عند الطالب. </a:t>
            </a:r>
            <a:endParaRPr lang="ar-SA" sz="2800" b="1" dirty="0">
              <a:ln>
                <a:solidFill>
                  <a:schemeClr val="tx1"/>
                </a:solidFill>
              </a:ln>
              <a:solidFill>
                <a:schemeClr val="accent3"/>
              </a:solidFill>
              <a:latin typeface="Simplified Arabic" panose="02020603050405020304" pitchFamily="18" charset="-78"/>
              <a:cs typeface="mohammad bold art 1" pitchFamily="2" charset="-78"/>
            </a:endParaRPr>
          </a:p>
          <a:p>
            <a:pPr algn="justLow" rtl="1">
              <a:lnSpc>
                <a:spcPct val="150000"/>
              </a:lnSpc>
            </a:pPr>
            <a:endParaRPr lang="ar-SA" sz="2000" b="1" dirty="0">
              <a:ln/>
              <a:solidFill>
                <a:schemeClr val="accent3"/>
              </a:solidFill>
              <a:cs typeface="mohammad bold art 1" pitchFamily="2" charset="-78"/>
            </a:endParaRPr>
          </a:p>
          <a:p>
            <a:pPr marL="342900" indent="-342900" algn="justLow" rtl="1">
              <a:lnSpc>
                <a:spcPct val="150000"/>
              </a:lnSpc>
              <a:buFont typeface="Wingdings" panose="05000000000000000000" pitchFamily="2" charset="2"/>
              <a:buChar char="q"/>
            </a:pPr>
            <a:r>
              <a:rPr lang="ar-SA" sz="2800" b="1" dirty="0">
                <a:ln/>
                <a:solidFill>
                  <a:srgbClr val="FF0000"/>
                </a:solidFill>
                <a:cs typeface="mohammad bold art 1" pitchFamily="2" charset="-78"/>
              </a:rPr>
              <a:t>البرنامج العلاجي:</a:t>
            </a:r>
          </a:p>
          <a:p>
            <a:pPr marL="360363" algn="justLow" rtl="1">
              <a:lnSpc>
                <a:spcPct val="150000"/>
              </a:lnSpc>
            </a:pPr>
            <a:r>
              <a:rPr lang="ar-SA" sz="2800" b="1" dirty="0">
                <a:ln/>
                <a:solidFill>
                  <a:srgbClr val="003399"/>
                </a:solidFill>
                <a:cs typeface="mohammad bold art 1" pitchFamily="2" charset="-78"/>
              </a:rPr>
              <a:t>هو برنامج مخصص لفئة معينة من الطلاب يتم إعداده بحسب احتياجاتهم، ويقدم إليهم غالبًا خارج الجدول المدرسي بهدف معالجة التعثر التحصيلي لديهم.</a:t>
            </a:r>
          </a:p>
        </p:txBody>
      </p:sp>
    </p:spTree>
    <p:extLst>
      <p:ext uri="{BB962C8B-B14F-4D97-AF65-F5344CB8AC3E}">
        <p14:creationId xmlns:p14="http://schemas.microsoft.com/office/powerpoint/2010/main" val="21444115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a16="http://schemas.microsoft.com/office/drawing/2014/main" id="{22176493-2F15-4E8E-A507-D840F570FBAD}"/>
              </a:ext>
            </a:extLst>
          </p:cNvPr>
          <p:cNvSpPr/>
          <p:nvPr/>
        </p:nvSpPr>
        <p:spPr>
          <a:xfrm>
            <a:off x="605307" y="448814"/>
            <a:ext cx="11269014" cy="5209118"/>
          </a:xfrm>
          <a:prstGeom prst="rect">
            <a:avLst/>
          </a:prstGeom>
        </p:spPr>
        <p:txBody>
          <a:bodyPr wrap="square">
            <a:spAutoFit/>
            <a:scene3d>
              <a:camera prst="orthographicFront"/>
              <a:lightRig rig="harsh" dir="t"/>
            </a:scene3d>
            <a:sp3d extrusionH="57150" prstMaterial="matte">
              <a:bevelT w="63500" h="12700" prst="angle"/>
              <a:contourClr>
                <a:schemeClr val="bg1">
                  <a:lumMod val="65000"/>
                </a:schemeClr>
              </a:contourClr>
            </a:sp3d>
          </a:bodyPr>
          <a:lstStyle/>
          <a:p>
            <a:pPr marL="342900" lvl="0" indent="-342900" algn="justLow" rtl="1">
              <a:lnSpc>
                <a:spcPct val="150000"/>
              </a:lnSpc>
              <a:buFont typeface="Wingdings" panose="05000000000000000000" pitchFamily="2" charset="2"/>
              <a:buChar char="q"/>
            </a:pPr>
            <a:r>
              <a:rPr lang="ar-SA" sz="2800" b="1" dirty="0">
                <a:ln/>
                <a:solidFill>
                  <a:srgbClr val="0000CC"/>
                </a:solidFill>
                <a:cs typeface="mohammad bold art 1" pitchFamily="2" charset="-78"/>
              </a:rPr>
              <a:t>خطة البرنامج العلاجي: </a:t>
            </a:r>
          </a:p>
          <a:p>
            <a:pPr marL="360363" lvl="0" algn="justLow" rtl="1">
              <a:lnSpc>
                <a:spcPct val="150000"/>
              </a:lnSpc>
            </a:pPr>
            <a:r>
              <a:rPr lang="ar-SA" sz="2800" b="1" dirty="0">
                <a:ln/>
                <a:solidFill>
                  <a:srgbClr val="C00000"/>
                </a:solidFill>
                <a:cs typeface="mohammad bold art 1" pitchFamily="2" charset="-78"/>
              </a:rPr>
              <a:t>عملية منظمة هادفة تعمل تصحيح مسار العملية التعليمية عن طريق توفير استراتيجيات تعلمية تساعد الفئة المستهدفة على استثمار الحد الأعلى من القدرات والإمكانات العقلية والجسمانية.</a:t>
            </a:r>
          </a:p>
          <a:p>
            <a:pPr marL="360363" lvl="0" algn="justLow" rtl="1">
              <a:lnSpc>
                <a:spcPct val="150000"/>
              </a:lnSpc>
            </a:pPr>
            <a:endParaRPr lang="ar-SA" sz="2800" b="1" dirty="0">
              <a:ln/>
              <a:solidFill>
                <a:schemeClr val="accent3"/>
              </a:solidFill>
              <a:cs typeface="mohammad bold art 1" pitchFamily="2" charset="-78"/>
            </a:endParaRPr>
          </a:p>
          <a:p>
            <a:pPr marL="360363" lvl="0" indent="-360363" algn="justLow" rtl="1">
              <a:lnSpc>
                <a:spcPct val="150000"/>
              </a:lnSpc>
              <a:buFont typeface="Wingdings" panose="05000000000000000000" pitchFamily="2" charset="2"/>
              <a:buChar char="q"/>
            </a:pPr>
            <a:r>
              <a:rPr lang="ar-SA" sz="2800" b="1" dirty="0">
                <a:ln/>
                <a:solidFill>
                  <a:srgbClr val="996633"/>
                </a:solidFill>
                <a:cs typeface="mohammad bold art 1" pitchFamily="2" charset="-78"/>
              </a:rPr>
              <a:t>تصميم البرنامج العلاجي:</a:t>
            </a:r>
          </a:p>
          <a:p>
            <a:pPr marL="360363" lvl="0" algn="justLow" rtl="1">
              <a:lnSpc>
                <a:spcPct val="150000"/>
              </a:lnSpc>
            </a:pPr>
            <a:r>
              <a:rPr lang="ar-SA" sz="2800" b="1" dirty="0">
                <a:ln/>
                <a:solidFill>
                  <a:srgbClr val="009242"/>
                </a:solidFill>
                <a:cs typeface="mohammad bold art 1" pitchFamily="2" charset="-78"/>
              </a:rPr>
              <a:t>بناء برنامج يُعنى بمواطن القصور لدى طالب أو أكثر في معيار  مهاري أو أكثر يساعد في تحسين التحصيل الدراسي للطالب وتعويضه للفاقد المعرفي. </a:t>
            </a:r>
          </a:p>
        </p:txBody>
      </p:sp>
    </p:spTree>
    <p:extLst>
      <p:ext uri="{BB962C8B-B14F-4D97-AF65-F5344CB8AC3E}">
        <p14:creationId xmlns:p14="http://schemas.microsoft.com/office/powerpoint/2010/main" val="21193329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مستطيل 1">
            <a:extLst>
              <a:ext uri="{FF2B5EF4-FFF2-40B4-BE49-F238E27FC236}">
                <a16:creationId xmlns:a16="http://schemas.microsoft.com/office/drawing/2014/main" id="{5B8A919A-6C2A-42FF-B137-363C2ABE736F}"/>
              </a:ext>
            </a:extLst>
          </p:cNvPr>
          <p:cNvSpPr/>
          <p:nvPr/>
        </p:nvSpPr>
        <p:spPr>
          <a:xfrm>
            <a:off x="4069724" y="619660"/>
            <a:ext cx="4492580" cy="5009064"/>
          </a:xfrm>
          <a:prstGeom prst="rect">
            <a:avLst/>
          </a:prstGeom>
          <a:solidFill>
            <a:srgbClr val="CCCC00"/>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style>
          <a:lnRef idx="0">
            <a:schemeClr val="accent1"/>
          </a:lnRef>
          <a:fillRef idx="3">
            <a:schemeClr val="accent1"/>
          </a:fillRef>
          <a:effectRef idx="3">
            <a:schemeClr val="accent1"/>
          </a:effectRef>
          <a:fontRef idx="minor">
            <a:schemeClr val="lt1"/>
          </a:fontRef>
        </p:style>
        <p:txBody>
          <a:bodyPr wrap="square">
            <a:spAutoFit/>
          </a:bodyPr>
          <a:lstStyle/>
          <a:p>
            <a:pPr marL="342900" lvl="0" indent="-342900" algn="just" rtl="1">
              <a:lnSpc>
                <a:spcPct val="150000"/>
              </a:lnSpc>
              <a:spcAft>
                <a:spcPts val="0"/>
              </a:spcAft>
              <a:buFont typeface="Monotype Sorts" panose="01010601010101010101" pitchFamily="2" charset="2"/>
              <a:buChar char=""/>
            </a:pPr>
            <a:r>
              <a:rPr lang="ar-SA" sz="3600" dirty="0">
                <a:solidFill>
                  <a:srgbClr val="333333"/>
                </a:solidFill>
                <a:latin typeface="Arial" panose="020B0604020202020204" pitchFamily="34" charset="0"/>
                <a:ea typeface="Times New Roman" panose="02020603050405020304" pitchFamily="18" charset="0"/>
                <a:cs typeface="mohammad bold art 1" pitchFamily="2" charset="-78"/>
              </a:rPr>
              <a:t>معايير بناء الخطة:</a:t>
            </a:r>
            <a:endParaRPr lang="en-US" sz="3600" dirty="0">
              <a:latin typeface="Calibri" panose="020F0502020204030204" pitchFamily="34" charset="0"/>
              <a:ea typeface="Times New Roman" panose="02020603050405020304" pitchFamily="18" charset="0"/>
              <a:cs typeface="Arial" panose="020B0604020202020204" pitchFamily="34" charset="0"/>
            </a:endParaRPr>
          </a:p>
          <a:p>
            <a:pPr marL="342900" marR="685800" lvl="0" indent="-342900" algn="just" rtl="1">
              <a:lnSpc>
                <a:spcPct val="150000"/>
              </a:lnSpc>
              <a:spcAft>
                <a:spcPts val="0"/>
              </a:spcAft>
              <a:buFont typeface="+mj-lt"/>
              <a:buAutoNum type="arabicPeriod"/>
            </a:pPr>
            <a:r>
              <a:rPr lang="ar-SA" sz="3600" dirty="0">
                <a:solidFill>
                  <a:srgbClr val="333333"/>
                </a:solidFill>
                <a:latin typeface="Arial" panose="020B0604020202020204" pitchFamily="34" charset="0"/>
                <a:ea typeface="Times New Roman" panose="02020603050405020304" pitchFamily="18" charset="0"/>
                <a:cs typeface="mohammad bold art 1" pitchFamily="2" charset="-78"/>
              </a:rPr>
              <a:t>الحــــــــــــــــــــــــاجة.</a:t>
            </a:r>
            <a:endParaRPr lang="en-US" sz="3600" dirty="0">
              <a:latin typeface="Calibri" panose="020F0502020204030204" pitchFamily="34" charset="0"/>
              <a:ea typeface="Times New Roman" panose="02020603050405020304" pitchFamily="18" charset="0"/>
              <a:cs typeface="Arial" panose="020B0604020202020204" pitchFamily="34" charset="0"/>
            </a:endParaRPr>
          </a:p>
          <a:p>
            <a:pPr marL="342900" marR="685800" lvl="0" indent="-342900" algn="just" rtl="1">
              <a:lnSpc>
                <a:spcPct val="150000"/>
              </a:lnSpc>
              <a:spcAft>
                <a:spcPts val="0"/>
              </a:spcAft>
              <a:buFont typeface="+mj-lt"/>
              <a:buAutoNum type="arabicPeriod"/>
            </a:pPr>
            <a:r>
              <a:rPr lang="ar-SA" sz="3600" dirty="0">
                <a:solidFill>
                  <a:srgbClr val="333333"/>
                </a:solidFill>
                <a:latin typeface="Arial" panose="020B0604020202020204" pitchFamily="34" charset="0"/>
                <a:ea typeface="Times New Roman" panose="02020603050405020304" pitchFamily="18" charset="0"/>
                <a:cs typeface="mohammad bold art 1" pitchFamily="2" charset="-78"/>
              </a:rPr>
              <a:t>تكليف المنفذين.</a:t>
            </a:r>
            <a:endParaRPr lang="en-US" sz="3600" dirty="0">
              <a:latin typeface="Calibri" panose="020F0502020204030204" pitchFamily="34" charset="0"/>
              <a:ea typeface="Times New Roman" panose="02020603050405020304" pitchFamily="18" charset="0"/>
              <a:cs typeface="Arial" panose="020B0604020202020204" pitchFamily="34" charset="0"/>
            </a:endParaRPr>
          </a:p>
          <a:p>
            <a:pPr marL="342900" marR="685800" lvl="0" indent="-342900" algn="just" rtl="1">
              <a:lnSpc>
                <a:spcPct val="150000"/>
              </a:lnSpc>
              <a:spcAft>
                <a:spcPts val="0"/>
              </a:spcAft>
              <a:buFont typeface="+mj-lt"/>
              <a:buAutoNum type="arabicPeriod"/>
            </a:pPr>
            <a:r>
              <a:rPr lang="ar-SA" sz="3600" dirty="0">
                <a:solidFill>
                  <a:srgbClr val="333333"/>
                </a:solidFill>
                <a:latin typeface="Arial" panose="020B0604020202020204" pitchFamily="34" charset="0"/>
                <a:ea typeface="Times New Roman" panose="02020603050405020304" pitchFamily="18" charset="0"/>
                <a:cs typeface="mohammad bold art 1" pitchFamily="2" charset="-78"/>
              </a:rPr>
              <a:t>التخـطـــــــــــــــــــيط.</a:t>
            </a:r>
            <a:endParaRPr lang="en-US" sz="3600" dirty="0">
              <a:latin typeface="Calibri" panose="020F0502020204030204" pitchFamily="34" charset="0"/>
              <a:ea typeface="Times New Roman" panose="02020603050405020304" pitchFamily="18" charset="0"/>
              <a:cs typeface="Arial" panose="020B0604020202020204" pitchFamily="34" charset="0"/>
            </a:endParaRPr>
          </a:p>
          <a:p>
            <a:pPr marL="342900" marR="685800" lvl="0" indent="-342900" algn="just" rtl="1">
              <a:lnSpc>
                <a:spcPct val="150000"/>
              </a:lnSpc>
              <a:spcAft>
                <a:spcPts val="0"/>
              </a:spcAft>
              <a:buFont typeface="+mj-lt"/>
              <a:buAutoNum type="arabicPeriod"/>
            </a:pPr>
            <a:r>
              <a:rPr lang="ar-SA" sz="3600" dirty="0">
                <a:solidFill>
                  <a:srgbClr val="333333"/>
                </a:solidFill>
                <a:latin typeface="Arial" panose="020B0604020202020204" pitchFamily="34" charset="0"/>
                <a:ea typeface="Times New Roman" panose="02020603050405020304" pitchFamily="18" charset="0"/>
                <a:cs typeface="mohammad bold art 1" pitchFamily="2" charset="-78"/>
              </a:rPr>
              <a:t>التـنـفــــــــــــــــــــــيذ.</a:t>
            </a:r>
            <a:endParaRPr lang="en-US" sz="3600" dirty="0">
              <a:latin typeface="Calibri" panose="020F0502020204030204" pitchFamily="34" charset="0"/>
              <a:ea typeface="Times New Roman" panose="02020603050405020304" pitchFamily="18" charset="0"/>
              <a:cs typeface="Arial" panose="020B0604020202020204" pitchFamily="34" charset="0"/>
            </a:endParaRPr>
          </a:p>
          <a:p>
            <a:pPr marL="342900" marR="685800" lvl="0" indent="-342900" algn="just" rtl="1">
              <a:lnSpc>
                <a:spcPct val="150000"/>
              </a:lnSpc>
              <a:spcAft>
                <a:spcPts val="0"/>
              </a:spcAft>
              <a:buFont typeface="+mj-lt"/>
              <a:buAutoNum type="arabicPeriod"/>
            </a:pPr>
            <a:r>
              <a:rPr lang="ar-SA" sz="3600" dirty="0">
                <a:solidFill>
                  <a:srgbClr val="333333"/>
                </a:solidFill>
                <a:latin typeface="Arial" panose="020B0604020202020204" pitchFamily="34" charset="0"/>
                <a:ea typeface="Times New Roman" panose="02020603050405020304" pitchFamily="18" charset="0"/>
                <a:cs typeface="mohammad bold art 1" pitchFamily="2" charset="-78"/>
              </a:rPr>
              <a:t>التـقـــــــــــــــــــــويم .</a:t>
            </a:r>
            <a:endParaRPr lang="en-US" sz="3600" dirty="0">
              <a:latin typeface="Calibri" panose="020F0502020204030204" pitchFamily="34" charset="0"/>
              <a:ea typeface="Times New Roman" panose="02020603050405020304" pitchFamily="18" charset="0"/>
              <a:cs typeface="Arial" panose="020B0604020202020204" pitchFamily="34" charset="0"/>
            </a:endParaRPr>
          </a:p>
        </p:txBody>
      </p:sp>
    </p:spTree>
    <p:extLst>
      <p:ext uri="{BB962C8B-B14F-4D97-AF65-F5344CB8AC3E}">
        <p14:creationId xmlns:p14="http://schemas.microsoft.com/office/powerpoint/2010/main" val="2344015481"/>
      </p:ext>
    </p:extLst>
  </p:cSld>
  <p:clrMapOvr>
    <a:masterClrMapping/>
  </p:clrMapOvr>
</p:sld>
</file>

<file path=ppt/theme/theme1.xml><?xml version="1.0" encoding="utf-8"?>
<a:theme xmlns:a="http://schemas.openxmlformats.org/drawingml/2006/main" name="أثر رجعي">
  <a:themeElements>
    <a:clrScheme name="تدرج الرمادي">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أثر رجعي">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أثر رجعي">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9CC26709-368C-4D72-9060-94E5B3FF3CD6}"/>
    </a:ext>
  </a:extLst>
</a:theme>
</file>

<file path=ppt/theme/theme2.xml><?xml version="1.0" encoding="utf-8"?>
<a:theme xmlns:a="http://schemas.openxmlformats.org/drawingml/2006/main" name="نسق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Retrospect</Template>
  <TotalTime>13100</TotalTime>
  <Words>2082</Words>
  <Application>Microsoft Office PowerPoint</Application>
  <PresentationFormat>شاشة عريضة</PresentationFormat>
  <Paragraphs>462</Paragraphs>
  <Slides>43</Slides>
  <Notes>0</Notes>
  <HiddenSlides>0</HiddenSlides>
  <MMClips>0</MMClips>
  <ScaleCrop>false</ScaleCrop>
  <HeadingPairs>
    <vt:vector size="6" baseType="variant">
      <vt:variant>
        <vt:lpstr>الخطوط المستخدمة</vt:lpstr>
      </vt:variant>
      <vt:variant>
        <vt:i4>16</vt:i4>
      </vt:variant>
      <vt:variant>
        <vt:lpstr>نسق</vt:lpstr>
      </vt:variant>
      <vt:variant>
        <vt:i4>1</vt:i4>
      </vt:variant>
      <vt:variant>
        <vt:lpstr>عناوين الشرائح</vt:lpstr>
      </vt:variant>
      <vt:variant>
        <vt:i4>43</vt:i4>
      </vt:variant>
    </vt:vector>
  </HeadingPairs>
  <TitlesOfParts>
    <vt:vector size="60" baseType="lpstr">
      <vt:lpstr>ae_AlMohanad</vt:lpstr>
      <vt:lpstr>ae_Ouhod</vt:lpstr>
      <vt:lpstr>AL-Hosam</vt:lpstr>
      <vt:lpstr>AL-Mateen</vt:lpstr>
      <vt:lpstr>Arial</vt:lpstr>
      <vt:lpstr>Arial</vt:lpstr>
      <vt:lpstr>Calibri</vt:lpstr>
      <vt:lpstr>Calibri Light</vt:lpstr>
      <vt:lpstr>Farsi Simple Bold</vt:lpstr>
      <vt:lpstr>Gill Sans MT</vt:lpstr>
      <vt:lpstr>Hacen Dalal St</vt:lpstr>
      <vt:lpstr>mohammad bold art 1</vt:lpstr>
      <vt:lpstr>Monotype Sorts</vt:lpstr>
      <vt:lpstr>Simplified Arabic</vt:lpstr>
      <vt:lpstr>Times New Roman</vt:lpstr>
      <vt:lpstr>Wingdings</vt:lpstr>
      <vt:lpstr>أثر رجعي</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lpstr>عرض تقديمي في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إدارة البيئة التعليمية</dc:title>
  <dc:creator>User</dc:creator>
  <cp:lastModifiedBy>HP</cp:lastModifiedBy>
  <cp:revision>320</cp:revision>
  <cp:lastPrinted>2016-05-03T16:32:39Z</cp:lastPrinted>
  <dcterms:created xsi:type="dcterms:W3CDTF">2015-04-10T12:16:36Z</dcterms:created>
  <dcterms:modified xsi:type="dcterms:W3CDTF">2018-10-02T22:15:43Z</dcterms:modified>
</cp:coreProperties>
</file>